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notesMasterIdLst>
    <p:notesMasterId r:id="rId25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_MASTER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2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ide_cinematic_high_detail_educational_fantasy_batch_1_dark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658368" y="621792"/>
            <a:ext cx="214884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731520" y="685800"/>
            <a:ext cx="200253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NCERT Class 8 • Chapter 1</a:t>
            </a:r>
            <a:endParaRPr lang="en-US" sz="880" dirty="0"/>
          </a:p>
        </p:txBody>
      </p:sp>
      <p:sp>
        <p:nvSpPr>
          <p:cNvPr id="6" name="Text 3"/>
          <p:cNvSpPr/>
          <p:nvPr/>
        </p:nvSpPr>
        <p:spPr>
          <a:xfrm>
            <a:off x="658368" y="1170432"/>
            <a:ext cx="6217920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l" indent="0" marL="0">
              <a:buNone/>
            </a:pPr>
            <a:r>
              <a:rPr lang="en-US" sz="45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Rational Numbers</a:t>
            </a:r>
            <a:endParaRPr lang="en-US" sz="4500" dirty="0"/>
          </a:p>
        </p:txBody>
      </p:sp>
      <p:sp>
        <p:nvSpPr>
          <p:cNvPr id="7" name="Text 4"/>
          <p:cNvSpPr/>
          <p:nvPr/>
        </p:nvSpPr>
        <p:spPr>
          <a:xfrm>
            <a:off x="685800" y="1938528"/>
            <a:ext cx="5669280" cy="34747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2000" dirty="0">
                <a:solidFill>
                  <a:srgbClr val="FFF2C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number system that makes equations solvable</a:t>
            </a:r>
            <a:endParaRPr lang="en-US" sz="2000" dirty="0"/>
          </a:p>
        </p:txBody>
      </p:sp>
      <p:sp>
        <p:nvSpPr>
          <p:cNvPr id="8" name="Shape 5"/>
          <p:cNvSpPr/>
          <p:nvPr/>
        </p:nvSpPr>
        <p:spPr>
          <a:xfrm>
            <a:off x="713232" y="5138928"/>
            <a:ext cx="4526280" cy="868680"/>
          </a:xfrm>
          <a:prstGeom prst="roundRect">
            <a:avLst>
              <a:gd name="adj" fmla="val 10526"/>
            </a:avLst>
          </a:prstGeom>
          <a:solidFill>
            <a:srgbClr val="06111F">
              <a:alpha val="80000"/>
            </a:srgbClr>
          </a:solidFill>
          <a:ln w="12700">
            <a:solidFill>
              <a:srgbClr val="F6C65B">
                <a:alpha val="55000"/>
              </a:srgbClr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96112" y="5413248"/>
            <a:ext cx="416052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4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Core journey: Natural → Whole → Integers → Rational Numbers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11" name="Text 8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01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ide_highly_detailed_cinematic_illustration_sh_dark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Why did we need Rational Numbers?</a:t>
            </a:r>
            <a:endParaRPr lang="en-US" sz="3200" dirty="0"/>
          </a:p>
        </p:txBody>
      </p:sp>
      <p:sp>
        <p:nvSpPr>
          <p:cNvPr id="5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NCERT begins the chapter through equations that older number systems cannot solve.</a:t>
            </a:r>
            <a:endParaRPr lang="en-US" sz="1350" dirty="0"/>
          </a:p>
        </p:txBody>
      </p:sp>
      <p:sp>
        <p:nvSpPr>
          <p:cNvPr id="6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THE STORY</a:t>
            </a:r>
            <a:endParaRPr lang="en-US" sz="880" dirty="0"/>
          </a:p>
        </p:txBody>
      </p:sp>
      <p:sp>
        <p:nvSpPr>
          <p:cNvPr id="8" name="Shape 5"/>
          <p:cNvSpPr/>
          <p:nvPr/>
        </p:nvSpPr>
        <p:spPr>
          <a:xfrm>
            <a:off x="713232" y="1865376"/>
            <a:ext cx="2057400" cy="1078992"/>
          </a:xfrm>
          <a:prstGeom prst="roundRect">
            <a:avLst>
              <a:gd name="adj" fmla="val 8475"/>
            </a:avLst>
          </a:prstGeom>
          <a:solidFill>
            <a:srgbClr val="0E1D35">
              <a:alpha val="94000"/>
            </a:srgbClr>
          </a:solidFill>
          <a:ln w="12700">
            <a:solidFill>
              <a:srgbClr val="60E6A7">
                <a:alpha val="90000"/>
              </a:srgbClr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22960" y="2002536"/>
            <a:ext cx="1828800" cy="25603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 + 2 = 13</a:t>
            </a:r>
            <a:endParaRPr lang="en-US" sz="1800" dirty="0"/>
          </a:p>
        </p:txBody>
      </p:sp>
      <p:sp>
        <p:nvSpPr>
          <p:cNvPr id="10" name="Shape 7"/>
          <p:cNvSpPr/>
          <p:nvPr/>
        </p:nvSpPr>
        <p:spPr>
          <a:xfrm>
            <a:off x="914400" y="2505456"/>
            <a:ext cx="1664208" cy="310896"/>
          </a:xfrm>
          <a:prstGeom prst="roundRect">
            <a:avLst>
              <a:gd name="adj" fmla="val 23529"/>
            </a:avLst>
          </a:prstGeom>
          <a:solidFill>
            <a:srgbClr val="60E6A7"/>
          </a:solidFill>
          <a:ln w="12700">
            <a:solidFill>
              <a:srgbClr val="60E6A7">
                <a:alpha val="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87552" y="2569464"/>
            <a:ext cx="1517904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natural number</a:t>
            </a:r>
            <a:endParaRPr lang="en-US" sz="880" dirty="0"/>
          </a:p>
        </p:txBody>
      </p:sp>
      <p:sp>
        <p:nvSpPr>
          <p:cNvPr id="12" name="Shape 9"/>
          <p:cNvSpPr/>
          <p:nvPr/>
        </p:nvSpPr>
        <p:spPr>
          <a:xfrm>
            <a:off x="2907792" y="1865376"/>
            <a:ext cx="2057400" cy="1078992"/>
          </a:xfrm>
          <a:prstGeom prst="roundRect">
            <a:avLst>
              <a:gd name="adj" fmla="val 8475"/>
            </a:avLst>
          </a:prstGeom>
          <a:solidFill>
            <a:srgbClr val="0E1D35">
              <a:alpha val="94000"/>
            </a:srgbClr>
          </a:solidFill>
          <a:ln w="12700">
            <a:solidFill>
              <a:srgbClr val="5FE0FF">
                <a:alpha val="90000"/>
              </a:srgbClr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3017520" y="2002536"/>
            <a:ext cx="1828800" cy="25603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 + 5 = 5</a:t>
            </a:r>
            <a:endParaRPr lang="en-US" sz="1800" dirty="0"/>
          </a:p>
        </p:txBody>
      </p:sp>
      <p:sp>
        <p:nvSpPr>
          <p:cNvPr id="14" name="Shape 11"/>
          <p:cNvSpPr/>
          <p:nvPr/>
        </p:nvSpPr>
        <p:spPr>
          <a:xfrm>
            <a:off x="3108960" y="2505456"/>
            <a:ext cx="1664208" cy="310896"/>
          </a:xfrm>
          <a:prstGeom prst="roundRect">
            <a:avLst>
              <a:gd name="adj" fmla="val 23529"/>
            </a:avLst>
          </a:prstGeom>
          <a:solidFill>
            <a:srgbClr val="5FE0FF"/>
          </a:solidFill>
          <a:ln w="12700">
            <a:solidFill>
              <a:srgbClr val="5FE0FF">
                <a:alpha val="0"/>
              </a:srgbClr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3182112" y="2569464"/>
            <a:ext cx="1517904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zero needed</a:t>
            </a:r>
            <a:endParaRPr lang="en-US" sz="880" dirty="0"/>
          </a:p>
        </p:txBody>
      </p:sp>
      <p:sp>
        <p:nvSpPr>
          <p:cNvPr id="16" name="Shape 13"/>
          <p:cNvSpPr/>
          <p:nvPr/>
        </p:nvSpPr>
        <p:spPr>
          <a:xfrm>
            <a:off x="5102352" y="1865376"/>
            <a:ext cx="2057400" cy="1078992"/>
          </a:xfrm>
          <a:prstGeom prst="roundRect">
            <a:avLst>
              <a:gd name="adj" fmla="val 8475"/>
            </a:avLst>
          </a:prstGeom>
          <a:solidFill>
            <a:srgbClr val="0E1D35">
              <a:alpha val="94000"/>
            </a:srgbClr>
          </a:solidFill>
          <a:ln w="12700">
            <a:solidFill>
              <a:srgbClr val="FF6B6B">
                <a:alpha val="90000"/>
              </a:srgbClr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5212080" y="2002536"/>
            <a:ext cx="1828800" cy="25603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x + 18 = 5</a:t>
            </a:r>
            <a:endParaRPr lang="en-US" sz="1800" dirty="0"/>
          </a:p>
        </p:txBody>
      </p:sp>
      <p:sp>
        <p:nvSpPr>
          <p:cNvPr id="18" name="Shape 15"/>
          <p:cNvSpPr/>
          <p:nvPr/>
        </p:nvSpPr>
        <p:spPr>
          <a:xfrm>
            <a:off x="5303520" y="2505456"/>
            <a:ext cx="1664208" cy="310896"/>
          </a:xfrm>
          <a:prstGeom prst="roundRect">
            <a:avLst>
              <a:gd name="adj" fmla="val 23529"/>
            </a:avLst>
          </a:prstGeom>
          <a:solidFill>
            <a:srgbClr val="FF6B6B"/>
          </a:solidFill>
          <a:ln w="12700">
            <a:solidFill>
              <a:srgbClr val="FF6B6B">
                <a:alpha val="0"/>
              </a:srgbClr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5376672" y="2569464"/>
            <a:ext cx="1517904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negative needed</a:t>
            </a:r>
            <a:endParaRPr lang="en-US" sz="880" dirty="0"/>
          </a:p>
        </p:txBody>
      </p:sp>
      <p:sp>
        <p:nvSpPr>
          <p:cNvPr id="20" name="Shape 17"/>
          <p:cNvSpPr/>
          <p:nvPr/>
        </p:nvSpPr>
        <p:spPr>
          <a:xfrm>
            <a:off x="7296912" y="1865376"/>
            <a:ext cx="2057400" cy="1078992"/>
          </a:xfrm>
          <a:prstGeom prst="roundRect">
            <a:avLst>
              <a:gd name="adj" fmla="val 8475"/>
            </a:avLst>
          </a:prstGeom>
          <a:solidFill>
            <a:srgbClr val="0E1D35">
              <a:alpha val="94000"/>
            </a:srgbClr>
          </a:solidFill>
          <a:ln w="12700">
            <a:solidFill>
              <a:srgbClr val="BBA7FF">
                <a:alpha val="90000"/>
              </a:srgbClr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7406640" y="2002536"/>
            <a:ext cx="1828800" cy="25603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2x = 3</a:t>
            </a:r>
            <a:endParaRPr lang="en-US" sz="1800" dirty="0"/>
          </a:p>
        </p:txBody>
      </p:sp>
      <p:sp>
        <p:nvSpPr>
          <p:cNvPr id="22" name="Shape 19"/>
          <p:cNvSpPr/>
          <p:nvPr/>
        </p:nvSpPr>
        <p:spPr>
          <a:xfrm>
            <a:off x="7498080" y="2505456"/>
            <a:ext cx="1664208" cy="310896"/>
          </a:xfrm>
          <a:prstGeom prst="roundRect">
            <a:avLst>
              <a:gd name="adj" fmla="val 23529"/>
            </a:avLst>
          </a:prstGeom>
          <a:solidFill>
            <a:srgbClr val="BBA7FF"/>
          </a:solidFill>
          <a:ln w="12700">
            <a:solidFill>
              <a:srgbClr val="BBA7FF">
                <a:alpha val="0"/>
              </a:srgbClr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7571232" y="2569464"/>
            <a:ext cx="1517904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fraction needed</a:t>
            </a:r>
            <a:endParaRPr lang="en-US" sz="880" dirty="0"/>
          </a:p>
        </p:txBody>
      </p:sp>
      <p:sp>
        <p:nvSpPr>
          <p:cNvPr id="24" name="Shape 21"/>
          <p:cNvSpPr/>
          <p:nvPr/>
        </p:nvSpPr>
        <p:spPr>
          <a:xfrm>
            <a:off x="9491472" y="1865376"/>
            <a:ext cx="2057400" cy="1078992"/>
          </a:xfrm>
          <a:prstGeom prst="roundRect">
            <a:avLst>
              <a:gd name="adj" fmla="val 8475"/>
            </a:avLst>
          </a:prstGeom>
          <a:solidFill>
            <a:srgbClr val="0E1D35">
              <a:alpha val="94000"/>
            </a:srgbClr>
          </a:solidFill>
          <a:ln w="12700">
            <a:solidFill>
              <a:srgbClr val="F6C65B">
                <a:alpha val="90000"/>
              </a:srgbClr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9601200" y="2002536"/>
            <a:ext cx="1828800" cy="25603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5x + 7 = 0</a:t>
            </a:r>
            <a:endParaRPr lang="en-US" sz="1800" dirty="0"/>
          </a:p>
        </p:txBody>
      </p:sp>
      <p:sp>
        <p:nvSpPr>
          <p:cNvPr id="26" name="Shape 23"/>
          <p:cNvSpPr/>
          <p:nvPr/>
        </p:nvSpPr>
        <p:spPr>
          <a:xfrm>
            <a:off x="9692640" y="2505456"/>
            <a:ext cx="1664208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9765792" y="2569464"/>
            <a:ext cx="1517904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rational needed</a:t>
            </a:r>
            <a:endParaRPr lang="en-US" sz="880" dirty="0"/>
          </a:p>
        </p:txBody>
      </p:sp>
      <p:sp>
        <p:nvSpPr>
          <p:cNvPr id="28" name="Shape 25"/>
          <p:cNvSpPr/>
          <p:nvPr/>
        </p:nvSpPr>
        <p:spPr>
          <a:xfrm>
            <a:off x="914400" y="4160520"/>
            <a:ext cx="10332720" cy="868680"/>
          </a:xfrm>
          <a:prstGeom prst="roundRect">
            <a:avLst>
              <a:gd name="adj" fmla="val 10526"/>
            </a:avLst>
          </a:prstGeom>
          <a:solidFill>
            <a:srgbClr val="06111F">
              <a:alpha val="75000"/>
            </a:srgbClr>
          </a:solidFill>
          <a:ln w="12700">
            <a:solidFill>
              <a:srgbClr val="F6C65B">
                <a:alpha val="60000"/>
              </a:srgbClr>
            </a:solidFill>
            <a:prstDash val="solid"/>
          </a:ln>
        </p:spPr>
      </p:sp>
      <p:sp>
        <p:nvSpPr>
          <p:cNvPr id="29" name="Text 26"/>
          <p:cNvSpPr/>
          <p:nvPr/>
        </p:nvSpPr>
        <p:spPr>
          <a:xfrm>
            <a:off x="1143000" y="4434840"/>
            <a:ext cx="9875520" cy="2743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When equations become richer, the number system must grow.</a:t>
            </a:r>
            <a:endParaRPr lang="en-US" sz="2200" dirty="0"/>
          </a:p>
        </p:txBody>
      </p:sp>
      <p:sp>
        <p:nvSpPr>
          <p:cNvPr id="30" name="Text 27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31" name="Text 28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02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The Number Empire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Every new set of numbers solves a problem the previous set could not.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FOUNDATION</a:t>
            </a:r>
            <a:endParaRPr lang="en-US" sz="880" dirty="0"/>
          </a:p>
        </p:txBody>
      </p:sp>
      <p:sp>
        <p:nvSpPr>
          <p:cNvPr id="7" name="Shape 5"/>
          <p:cNvSpPr/>
          <p:nvPr/>
        </p:nvSpPr>
        <p:spPr>
          <a:xfrm>
            <a:off x="3246120" y="3246120"/>
            <a:ext cx="502920" cy="0"/>
          </a:xfrm>
          <a:prstGeom prst="line">
            <a:avLst/>
          </a:prstGeom>
          <a:noFill/>
          <a:ln w="25400">
            <a:solidFill>
              <a:srgbClr val="F6C65B"/>
            </a:solidFill>
            <a:prstDash val="solid"/>
            <a:tailEnd type="triangle"/>
          </a:ln>
        </p:spPr>
      </p:sp>
      <p:sp>
        <p:nvSpPr>
          <p:cNvPr id="8" name="Shape 6"/>
          <p:cNvSpPr/>
          <p:nvPr/>
        </p:nvSpPr>
        <p:spPr>
          <a:xfrm>
            <a:off x="5943600" y="3246120"/>
            <a:ext cx="502920" cy="0"/>
          </a:xfrm>
          <a:prstGeom prst="line">
            <a:avLst/>
          </a:prstGeom>
          <a:noFill/>
          <a:ln w="25400">
            <a:solidFill>
              <a:srgbClr val="F6C65B"/>
            </a:solidFill>
            <a:prstDash val="solid"/>
            <a:tailEnd type="triangle"/>
          </a:ln>
        </p:spPr>
      </p:sp>
      <p:sp>
        <p:nvSpPr>
          <p:cNvPr id="9" name="Shape 7"/>
          <p:cNvSpPr/>
          <p:nvPr/>
        </p:nvSpPr>
        <p:spPr>
          <a:xfrm>
            <a:off x="8641080" y="3246120"/>
            <a:ext cx="502920" cy="0"/>
          </a:xfrm>
          <a:prstGeom prst="line">
            <a:avLst/>
          </a:prstGeom>
          <a:noFill/>
          <a:ln w="25400">
            <a:solidFill>
              <a:srgbClr val="F6C65B"/>
            </a:solidFill>
            <a:prstDash val="solid"/>
            <a:tailEnd type="triangle"/>
          </a:ln>
        </p:spPr>
      </p:sp>
      <p:sp>
        <p:nvSpPr>
          <p:cNvPr id="10" name="Shape 8"/>
          <p:cNvSpPr/>
          <p:nvPr/>
        </p:nvSpPr>
        <p:spPr>
          <a:xfrm>
            <a:off x="868680" y="2148840"/>
            <a:ext cx="2240280" cy="2148840"/>
          </a:xfrm>
          <a:prstGeom prst="roundRect">
            <a:avLst>
              <a:gd name="adj" fmla="val 4255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60E6A7">
                <a:alpha val="9000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005840" y="2450592"/>
            <a:ext cx="196596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60E6A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Natural</a:t>
            </a:r>
            <a:endParaRPr lang="en-US" sz="2200" dirty="0"/>
          </a:p>
        </p:txBody>
      </p:sp>
      <p:sp>
        <p:nvSpPr>
          <p:cNvPr id="12" name="Shape 10"/>
          <p:cNvSpPr/>
          <p:nvPr/>
        </p:nvSpPr>
        <p:spPr>
          <a:xfrm>
            <a:off x="1097280" y="2971800"/>
            <a:ext cx="1783080" cy="475488"/>
          </a:xfrm>
          <a:prstGeom prst="roundRect">
            <a:avLst>
              <a:gd name="adj" fmla="val 15385"/>
            </a:avLst>
          </a:prstGeom>
          <a:solidFill>
            <a:srgbClr val="132746"/>
          </a:solidFill>
          <a:ln w="13970">
            <a:solidFill>
              <a:srgbClr val="60E6A7">
                <a:alpha val="80000"/>
              </a:srgbClr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188720" y="3026664"/>
            <a:ext cx="1600200" cy="3657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1, 2, 3, …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097280" y="3675888"/>
            <a:ext cx="1783080" cy="1828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150" dirty="0">
                <a:solidFill>
                  <a:srgbClr val="B7C4D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counting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3566160" y="2148840"/>
            <a:ext cx="2240280" cy="2148840"/>
          </a:xfrm>
          <a:prstGeom prst="roundRect">
            <a:avLst>
              <a:gd name="adj" fmla="val 4255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5FE0FF">
                <a:alpha val="9000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703320" y="2450592"/>
            <a:ext cx="196596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5FE0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Whole</a:t>
            </a:r>
            <a:endParaRPr lang="en-US" sz="2200" dirty="0"/>
          </a:p>
        </p:txBody>
      </p:sp>
      <p:sp>
        <p:nvSpPr>
          <p:cNvPr id="17" name="Shape 15"/>
          <p:cNvSpPr/>
          <p:nvPr/>
        </p:nvSpPr>
        <p:spPr>
          <a:xfrm>
            <a:off x="3794760" y="2971800"/>
            <a:ext cx="1783080" cy="475488"/>
          </a:xfrm>
          <a:prstGeom prst="roundRect">
            <a:avLst>
              <a:gd name="adj" fmla="val 15385"/>
            </a:avLst>
          </a:prstGeom>
          <a:solidFill>
            <a:srgbClr val="132746"/>
          </a:solidFill>
          <a:ln w="1397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3886200" y="3026664"/>
            <a:ext cx="1600200" cy="3657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0, 1, 2, …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3794760" y="3675888"/>
            <a:ext cx="1783080" cy="1828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150" dirty="0">
                <a:solidFill>
                  <a:srgbClr val="B7C4D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nothing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6263640" y="2148840"/>
            <a:ext cx="2240280" cy="2148840"/>
          </a:xfrm>
          <a:prstGeom prst="roundRect">
            <a:avLst>
              <a:gd name="adj" fmla="val 4255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BBA7FF">
                <a:alpha val="9000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400800" y="2450592"/>
            <a:ext cx="196596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BBA7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Integers</a:t>
            </a:r>
            <a:endParaRPr lang="en-US" sz="2200" dirty="0"/>
          </a:p>
        </p:txBody>
      </p:sp>
      <p:sp>
        <p:nvSpPr>
          <p:cNvPr id="22" name="Shape 20"/>
          <p:cNvSpPr/>
          <p:nvPr/>
        </p:nvSpPr>
        <p:spPr>
          <a:xfrm>
            <a:off x="6492240" y="2971800"/>
            <a:ext cx="1783080" cy="475488"/>
          </a:xfrm>
          <a:prstGeom prst="roundRect">
            <a:avLst>
              <a:gd name="adj" fmla="val 15385"/>
            </a:avLst>
          </a:prstGeom>
          <a:solidFill>
            <a:srgbClr val="132746"/>
          </a:solidFill>
          <a:ln w="13970">
            <a:solidFill>
              <a:srgbClr val="BBA7FF">
                <a:alpha val="80000"/>
              </a:srgbClr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583680" y="3026664"/>
            <a:ext cx="1600200" cy="3657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35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…, −2, −1, 0, 1, …</a:t>
            </a:r>
            <a:endParaRPr lang="en-US" sz="1350" dirty="0"/>
          </a:p>
        </p:txBody>
      </p:sp>
      <p:sp>
        <p:nvSpPr>
          <p:cNvPr id="24" name="Text 22"/>
          <p:cNvSpPr/>
          <p:nvPr/>
        </p:nvSpPr>
        <p:spPr>
          <a:xfrm>
            <a:off x="6492240" y="3675888"/>
            <a:ext cx="1783080" cy="1828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150" dirty="0">
                <a:solidFill>
                  <a:srgbClr val="B7C4D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debt / loss</a:t>
            </a:r>
            <a:endParaRPr lang="en-US" sz="1150" dirty="0"/>
          </a:p>
        </p:txBody>
      </p:sp>
      <p:sp>
        <p:nvSpPr>
          <p:cNvPr id="25" name="Shape 23"/>
          <p:cNvSpPr/>
          <p:nvPr/>
        </p:nvSpPr>
        <p:spPr>
          <a:xfrm>
            <a:off x="8961120" y="2148840"/>
            <a:ext cx="2240280" cy="2148840"/>
          </a:xfrm>
          <a:prstGeom prst="roundRect">
            <a:avLst>
              <a:gd name="adj" fmla="val 4255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F6C65B">
                <a:alpha val="90000"/>
              </a:srgbClr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9098280" y="2450592"/>
            <a:ext cx="196596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6C65B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Rational</a:t>
            </a:r>
            <a:endParaRPr lang="en-US" sz="2200" dirty="0"/>
          </a:p>
        </p:txBody>
      </p:sp>
      <p:sp>
        <p:nvSpPr>
          <p:cNvPr id="27" name="Shape 25"/>
          <p:cNvSpPr/>
          <p:nvPr/>
        </p:nvSpPr>
        <p:spPr>
          <a:xfrm>
            <a:off x="9189720" y="2971800"/>
            <a:ext cx="1783080" cy="475488"/>
          </a:xfrm>
          <a:prstGeom prst="roundRect">
            <a:avLst>
              <a:gd name="adj" fmla="val 15385"/>
            </a:avLst>
          </a:prstGeom>
          <a:solidFill>
            <a:srgbClr val="132746"/>
          </a:solidFill>
          <a:ln w="1397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9281160" y="3026664"/>
            <a:ext cx="1600200" cy="3657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p/q, q ≠ 0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9189720" y="3675888"/>
            <a:ext cx="1783080" cy="1828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150" dirty="0">
                <a:solidFill>
                  <a:srgbClr val="B7C4D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sharing / equations</a:t>
            </a:r>
            <a:endParaRPr lang="en-US" sz="1150" dirty="0"/>
          </a:p>
        </p:txBody>
      </p:sp>
      <p:sp>
        <p:nvSpPr>
          <p:cNvPr id="30" name="Shape 28"/>
          <p:cNvSpPr/>
          <p:nvPr/>
        </p:nvSpPr>
        <p:spPr>
          <a:xfrm>
            <a:off x="1234440" y="4983480"/>
            <a:ext cx="9738360" cy="685800"/>
          </a:xfrm>
          <a:prstGeom prst="roundRect">
            <a:avLst>
              <a:gd name="adj" fmla="val 13333"/>
            </a:avLst>
          </a:prstGeom>
          <a:solidFill>
            <a:srgbClr val="06111F"/>
          </a:solidFill>
          <a:ln w="12700">
            <a:solidFill>
              <a:srgbClr val="F6C65B">
                <a:alpha val="78000"/>
              </a:srgbClr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1417320" y="5212080"/>
            <a:ext cx="937260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Question to ask: Which number family is large enough to solve 2x = 3?</a:t>
            </a:r>
            <a:endParaRPr lang="en-US" sz="1700" dirty="0"/>
          </a:p>
        </p:txBody>
      </p:sp>
      <p:sp>
        <p:nvSpPr>
          <p:cNvPr id="32" name="Text 30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33" name="Text 31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03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wide_high_quality_fantasy_illustration_3d_rende_batch_2_dark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What is a Rational Number?</a:t>
            </a:r>
            <a:endParaRPr lang="en-US" sz="3200" dirty="0"/>
          </a:p>
        </p:txBody>
      </p:sp>
      <p:sp>
        <p:nvSpPr>
          <p:cNvPr id="5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A number that can be written as p/q, where p and q are integers and q ≠ 0.</a:t>
            </a:r>
            <a:endParaRPr lang="en-US" sz="1350" dirty="0"/>
          </a:p>
        </p:txBody>
      </p:sp>
      <p:sp>
        <p:nvSpPr>
          <p:cNvPr id="6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DEFINITION</a:t>
            </a:r>
            <a:endParaRPr lang="en-US" sz="880" dirty="0"/>
          </a:p>
        </p:txBody>
      </p:sp>
      <p:sp>
        <p:nvSpPr>
          <p:cNvPr id="8" name="Shape 5"/>
          <p:cNvSpPr/>
          <p:nvPr/>
        </p:nvSpPr>
        <p:spPr>
          <a:xfrm>
            <a:off x="868680" y="1920240"/>
            <a:ext cx="2148840" cy="1097280"/>
          </a:xfrm>
          <a:prstGeom prst="roundRect">
            <a:avLst>
              <a:gd name="adj" fmla="val 6667"/>
            </a:avLst>
          </a:prstGeom>
          <a:solidFill>
            <a:srgbClr val="0D1C35"/>
          </a:solidFill>
          <a:ln w="1397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960120" y="1975104"/>
            <a:ext cx="1965960" cy="9875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3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p / q</a:t>
            </a:r>
            <a:endParaRPr lang="en-US" sz="3800" dirty="0"/>
          </a:p>
        </p:txBody>
      </p:sp>
      <p:sp>
        <p:nvSpPr>
          <p:cNvPr id="10" name="Text 7"/>
          <p:cNvSpPr/>
          <p:nvPr/>
        </p:nvSpPr>
        <p:spPr>
          <a:xfrm>
            <a:off x="868680" y="3246120"/>
            <a:ext cx="214884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 and q are integers</a:t>
            </a:r>
            <a:endParaRPr lang="en-US" sz="1500" dirty="0"/>
          </a:p>
        </p:txBody>
      </p:sp>
      <p:sp>
        <p:nvSpPr>
          <p:cNvPr id="11" name="Shape 8"/>
          <p:cNvSpPr/>
          <p:nvPr/>
        </p:nvSpPr>
        <p:spPr>
          <a:xfrm>
            <a:off x="3429000" y="1920240"/>
            <a:ext cx="2148840" cy="1097280"/>
          </a:xfrm>
          <a:prstGeom prst="roundRect">
            <a:avLst>
              <a:gd name="adj" fmla="val 6667"/>
            </a:avLst>
          </a:prstGeom>
          <a:solidFill>
            <a:srgbClr val="0D1C35"/>
          </a:solidFill>
          <a:ln w="13970">
            <a:solidFill>
              <a:srgbClr val="FF6B6B">
                <a:alpha val="80000"/>
              </a:srgbClr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3520440" y="1975104"/>
            <a:ext cx="1965960" cy="9875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3600" dirty="0">
                <a:solidFill>
                  <a:srgbClr val="FF6B6B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q ≠ 0</a:t>
            </a:r>
            <a:endParaRPr lang="en-US" sz="3600" dirty="0"/>
          </a:p>
        </p:txBody>
      </p:sp>
      <p:sp>
        <p:nvSpPr>
          <p:cNvPr id="13" name="Text 10"/>
          <p:cNvSpPr/>
          <p:nvPr/>
        </p:nvSpPr>
        <p:spPr>
          <a:xfrm>
            <a:off x="3246120" y="3246120"/>
            <a:ext cx="251460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division by zero is not allowed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6492240" y="1874520"/>
            <a:ext cx="4937760" cy="2029968"/>
          </a:xfrm>
          <a:prstGeom prst="roundRect">
            <a:avLst>
              <a:gd name="adj" fmla="val 4505"/>
            </a:avLst>
          </a:prstGeom>
          <a:solidFill>
            <a:srgbClr val="06111F">
              <a:alpha val="85000"/>
            </a:srgbClr>
          </a:solidFill>
          <a:ln w="12700">
            <a:solidFill>
              <a:srgbClr val="F6C65B">
                <a:alpha val="65000"/>
              </a:srgbClr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6748272" y="2084832"/>
            <a:ext cx="452628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Examples</a:t>
            </a:r>
            <a:endParaRPr lang="en-US" sz="1800" dirty="0"/>
          </a:p>
        </p:txBody>
      </p:sp>
      <p:sp>
        <p:nvSpPr>
          <p:cNvPr id="16" name="Text 13"/>
          <p:cNvSpPr/>
          <p:nvPr/>
        </p:nvSpPr>
        <p:spPr>
          <a:xfrm>
            <a:off x="6748272" y="2560320"/>
            <a:ext cx="4526280" cy="2926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21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2/3,  −6/7,  9/(−5),  0/1,  4/1</a:t>
            </a:r>
            <a:endParaRPr lang="en-US" sz="2100" dirty="0"/>
          </a:p>
        </p:txBody>
      </p:sp>
      <p:sp>
        <p:nvSpPr>
          <p:cNvPr id="17" name="Text 14"/>
          <p:cNvSpPr/>
          <p:nvPr/>
        </p:nvSpPr>
        <p:spPr>
          <a:xfrm>
            <a:off x="6748272" y="3063240"/>
            <a:ext cx="4526280" cy="4572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400" dirty="0">
                <a:solidFill>
                  <a:srgbClr val="B7C4D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Integers are also rational: 4 = 4/1,  −2 = −2/1,  0 = 0/1</a:t>
            </a:r>
            <a:endParaRPr lang="en-US" sz="1400" dirty="0"/>
          </a:p>
        </p:txBody>
      </p:sp>
      <p:sp>
        <p:nvSpPr>
          <p:cNvPr id="18" name="Text 15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19" name="Text 16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04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Standard Form &amp; Sign Discipline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A rational number is usually written with a positive denominator and no common factor except 1.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CLEAN WRITING</a:t>
            </a:r>
            <a:endParaRPr lang="en-US" sz="880" dirty="0"/>
          </a:p>
        </p:txBody>
      </p:sp>
      <p:sp>
        <p:nvSpPr>
          <p:cNvPr id="7" name="Shape 5"/>
          <p:cNvSpPr/>
          <p:nvPr/>
        </p:nvSpPr>
        <p:spPr>
          <a:xfrm>
            <a:off x="731520" y="1783080"/>
            <a:ext cx="3337560" cy="3520440"/>
          </a:xfrm>
          <a:prstGeom prst="roundRect">
            <a:avLst>
              <a:gd name="adj" fmla="val 2740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F6C65B">
                <a:alpha val="8200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60120" y="2029968"/>
            <a:ext cx="2834640" cy="3657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6C65B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Standard Form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960120" y="2670048"/>
            <a:ext cx="2743200" cy="6858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Numerator and denominator have no common factor other than 1.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1051560" y="3840480"/>
            <a:ext cx="2697480" cy="676656"/>
          </a:xfrm>
          <a:prstGeom prst="roundRect">
            <a:avLst>
              <a:gd name="adj" fmla="val 10811"/>
            </a:avLst>
          </a:prstGeom>
          <a:solidFill>
            <a:srgbClr val="132746"/>
          </a:solidFill>
          <a:ln w="1397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143000" y="3895344"/>
            <a:ext cx="2514600" cy="56692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1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18 / 24  =  3 / 4</a:t>
            </a:r>
            <a:endParaRPr lang="en-US" sz="2100" dirty="0"/>
          </a:p>
        </p:txBody>
      </p:sp>
      <p:sp>
        <p:nvSpPr>
          <p:cNvPr id="12" name="Shape 10"/>
          <p:cNvSpPr/>
          <p:nvPr/>
        </p:nvSpPr>
        <p:spPr>
          <a:xfrm>
            <a:off x="4526280" y="1783080"/>
            <a:ext cx="3337560" cy="3520440"/>
          </a:xfrm>
          <a:prstGeom prst="roundRect">
            <a:avLst>
              <a:gd name="adj" fmla="val 2740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5FE0FF">
                <a:alpha val="82000"/>
              </a:srgbClr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892040" y="2029968"/>
            <a:ext cx="2514600" cy="3657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5FE0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Sign Rule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4800600" y="2670048"/>
            <a:ext cx="2788920" cy="6858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Keep the denominator positive. Move the negative sign to the numerator.</a:t>
            </a:r>
            <a:endParaRPr lang="en-US" sz="1500" dirty="0"/>
          </a:p>
        </p:txBody>
      </p:sp>
      <p:sp>
        <p:nvSpPr>
          <p:cNvPr id="15" name="Shape 13"/>
          <p:cNvSpPr/>
          <p:nvPr/>
        </p:nvSpPr>
        <p:spPr>
          <a:xfrm>
            <a:off x="4846320" y="3840480"/>
            <a:ext cx="2743200" cy="676656"/>
          </a:xfrm>
          <a:prstGeom prst="roundRect">
            <a:avLst>
              <a:gd name="adj" fmla="val 10811"/>
            </a:avLst>
          </a:prstGeom>
          <a:solidFill>
            <a:srgbClr val="132746"/>
          </a:solidFill>
          <a:ln w="1397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937760" y="3895344"/>
            <a:ext cx="2560320" cy="56692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0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9 / (−5)  =  −9 / 5</a:t>
            </a:r>
            <a:endParaRPr lang="en-US" sz="2000" dirty="0"/>
          </a:p>
        </p:txBody>
      </p:sp>
      <p:sp>
        <p:nvSpPr>
          <p:cNvPr id="17" name="Shape 15"/>
          <p:cNvSpPr/>
          <p:nvPr/>
        </p:nvSpPr>
        <p:spPr>
          <a:xfrm>
            <a:off x="8321040" y="1783080"/>
            <a:ext cx="3063240" cy="3520440"/>
          </a:xfrm>
          <a:prstGeom prst="roundRect">
            <a:avLst>
              <a:gd name="adj" fmla="val 2985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BBA7FF">
                <a:alpha val="8200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887968" y="2029968"/>
            <a:ext cx="1920240" cy="3657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BBA7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Zero</a:t>
            </a:r>
            <a:endParaRPr lang="en-US" sz="2200" dirty="0"/>
          </a:p>
        </p:txBody>
      </p:sp>
      <p:sp>
        <p:nvSpPr>
          <p:cNvPr id="19" name="Text 17"/>
          <p:cNvSpPr/>
          <p:nvPr/>
        </p:nvSpPr>
        <p:spPr>
          <a:xfrm>
            <a:off x="8641080" y="2670048"/>
            <a:ext cx="2423160" cy="6858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 can be written as 0/q for any non-zero integer q.</a:t>
            </a:r>
            <a:endParaRPr lang="en-US" sz="1500" dirty="0"/>
          </a:p>
        </p:txBody>
      </p:sp>
      <p:sp>
        <p:nvSpPr>
          <p:cNvPr id="20" name="Shape 18"/>
          <p:cNvSpPr/>
          <p:nvPr/>
        </p:nvSpPr>
        <p:spPr>
          <a:xfrm>
            <a:off x="8732520" y="3840480"/>
            <a:ext cx="2240280" cy="676656"/>
          </a:xfrm>
          <a:prstGeom prst="roundRect">
            <a:avLst>
              <a:gd name="adj" fmla="val 10811"/>
            </a:avLst>
          </a:prstGeom>
          <a:solidFill>
            <a:srgbClr val="132746"/>
          </a:solidFill>
          <a:ln w="13970">
            <a:solidFill>
              <a:srgbClr val="60E6A7">
                <a:alpha val="8000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823960" y="3895344"/>
            <a:ext cx="2057400" cy="56692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0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0 = 0/1 = 0/8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23" name="Text 21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05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Closure: Does the answer stay inside the family?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NCERT compares whole numbers, integers, and rational numbers under operations.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PROPERTY LAB</a:t>
            </a:r>
            <a:endParaRPr lang="en-US" sz="880" dirty="0"/>
          </a:p>
        </p:txBody>
      </p:sp>
      <p:sp>
        <p:nvSpPr>
          <p:cNvPr id="7" name="Shape 5"/>
          <p:cNvSpPr/>
          <p:nvPr/>
        </p:nvSpPr>
        <p:spPr>
          <a:xfrm>
            <a:off x="685800" y="1783080"/>
            <a:ext cx="5440680" cy="621792"/>
          </a:xfrm>
          <a:prstGeom prst="rect">
            <a:avLst/>
          </a:prstGeom>
          <a:solidFill>
            <a:srgbClr val="16365F"/>
          </a:solidFill>
          <a:ln w="6350">
            <a:solidFill>
              <a:srgbClr val="2A4161">
                <a:alpha val="7000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1856232"/>
            <a:ext cx="1577797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Operation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2644445" y="1856232"/>
            <a:ext cx="1196950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Whole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4167835" y="1856232"/>
            <a:ext cx="1795424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Integers / Rational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685800" y="2404872"/>
            <a:ext cx="5440680" cy="621792"/>
          </a:xfrm>
          <a:prstGeom prst="rect">
            <a:avLst/>
          </a:prstGeom>
          <a:solidFill>
            <a:srgbClr val="0E1C34"/>
          </a:solidFill>
          <a:ln w="6350">
            <a:solidFill>
              <a:srgbClr val="2A4161">
                <a:alpha val="7000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77240" y="2478024"/>
            <a:ext cx="1577797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92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Addition</a:t>
            </a:r>
            <a:endParaRPr lang="en-US" sz="920" dirty="0"/>
          </a:p>
        </p:txBody>
      </p:sp>
      <p:sp>
        <p:nvSpPr>
          <p:cNvPr id="13" name="Text 11"/>
          <p:cNvSpPr/>
          <p:nvPr/>
        </p:nvSpPr>
        <p:spPr>
          <a:xfrm>
            <a:off x="2644445" y="2478024"/>
            <a:ext cx="1196950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920" dirty="0">
                <a:solidFill>
                  <a:srgbClr val="5FE0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Closed</a:t>
            </a:r>
            <a:endParaRPr lang="en-US" sz="920" dirty="0"/>
          </a:p>
        </p:txBody>
      </p:sp>
      <p:sp>
        <p:nvSpPr>
          <p:cNvPr id="14" name="Text 12"/>
          <p:cNvSpPr/>
          <p:nvPr/>
        </p:nvSpPr>
        <p:spPr>
          <a:xfrm>
            <a:off x="4167835" y="2478024"/>
            <a:ext cx="1795424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920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Closed</a:t>
            </a:r>
            <a:endParaRPr lang="en-US" sz="920" dirty="0"/>
          </a:p>
        </p:txBody>
      </p:sp>
      <p:sp>
        <p:nvSpPr>
          <p:cNvPr id="15" name="Shape 13"/>
          <p:cNvSpPr/>
          <p:nvPr/>
        </p:nvSpPr>
        <p:spPr>
          <a:xfrm>
            <a:off x="685800" y="3026664"/>
            <a:ext cx="5440680" cy="621792"/>
          </a:xfrm>
          <a:prstGeom prst="rect">
            <a:avLst/>
          </a:prstGeom>
          <a:solidFill>
            <a:srgbClr val="102342"/>
          </a:solidFill>
          <a:ln w="6350">
            <a:solidFill>
              <a:srgbClr val="2A4161">
                <a:alpha val="7000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77240" y="3099816"/>
            <a:ext cx="1577797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92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Subtraction</a:t>
            </a:r>
            <a:endParaRPr lang="en-US" sz="920" dirty="0"/>
          </a:p>
        </p:txBody>
      </p:sp>
      <p:sp>
        <p:nvSpPr>
          <p:cNvPr id="17" name="Text 15"/>
          <p:cNvSpPr/>
          <p:nvPr/>
        </p:nvSpPr>
        <p:spPr>
          <a:xfrm>
            <a:off x="2644445" y="3099816"/>
            <a:ext cx="1196950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920" dirty="0">
                <a:solidFill>
                  <a:srgbClr val="5FE0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Not always</a:t>
            </a:r>
            <a:endParaRPr lang="en-US" sz="920" dirty="0"/>
          </a:p>
        </p:txBody>
      </p:sp>
      <p:sp>
        <p:nvSpPr>
          <p:cNvPr id="18" name="Text 16"/>
          <p:cNvSpPr/>
          <p:nvPr/>
        </p:nvSpPr>
        <p:spPr>
          <a:xfrm>
            <a:off x="4167835" y="3099816"/>
            <a:ext cx="1795424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920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Closed</a:t>
            </a:r>
            <a:endParaRPr lang="en-US" sz="920" dirty="0"/>
          </a:p>
        </p:txBody>
      </p:sp>
      <p:sp>
        <p:nvSpPr>
          <p:cNvPr id="19" name="Shape 17"/>
          <p:cNvSpPr/>
          <p:nvPr/>
        </p:nvSpPr>
        <p:spPr>
          <a:xfrm>
            <a:off x="685800" y="3648456"/>
            <a:ext cx="5440680" cy="621792"/>
          </a:xfrm>
          <a:prstGeom prst="rect">
            <a:avLst/>
          </a:prstGeom>
          <a:solidFill>
            <a:srgbClr val="0E1C34"/>
          </a:solidFill>
          <a:ln w="6350">
            <a:solidFill>
              <a:srgbClr val="2A4161">
                <a:alpha val="70000"/>
              </a:srgbClr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77240" y="3721608"/>
            <a:ext cx="1577797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92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Multiplication</a:t>
            </a:r>
            <a:endParaRPr lang="en-US" sz="920" dirty="0"/>
          </a:p>
        </p:txBody>
      </p:sp>
      <p:sp>
        <p:nvSpPr>
          <p:cNvPr id="21" name="Text 19"/>
          <p:cNvSpPr/>
          <p:nvPr/>
        </p:nvSpPr>
        <p:spPr>
          <a:xfrm>
            <a:off x="2644445" y="3721608"/>
            <a:ext cx="1196950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920" dirty="0">
                <a:solidFill>
                  <a:srgbClr val="5FE0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Closed</a:t>
            </a:r>
            <a:endParaRPr lang="en-US" sz="920" dirty="0"/>
          </a:p>
        </p:txBody>
      </p:sp>
      <p:sp>
        <p:nvSpPr>
          <p:cNvPr id="22" name="Text 20"/>
          <p:cNvSpPr/>
          <p:nvPr/>
        </p:nvSpPr>
        <p:spPr>
          <a:xfrm>
            <a:off x="4167835" y="3721608"/>
            <a:ext cx="1795424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920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Closed</a:t>
            </a:r>
            <a:endParaRPr lang="en-US" sz="920" dirty="0"/>
          </a:p>
        </p:txBody>
      </p:sp>
      <p:sp>
        <p:nvSpPr>
          <p:cNvPr id="23" name="Shape 21"/>
          <p:cNvSpPr/>
          <p:nvPr/>
        </p:nvSpPr>
        <p:spPr>
          <a:xfrm>
            <a:off x="685800" y="4270248"/>
            <a:ext cx="5440680" cy="621792"/>
          </a:xfrm>
          <a:prstGeom prst="rect">
            <a:avLst/>
          </a:prstGeom>
          <a:solidFill>
            <a:srgbClr val="102342"/>
          </a:solidFill>
          <a:ln w="6350">
            <a:solidFill>
              <a:srgbClr val="2A4161">
                <a:alpha val="70000"/>
              </a:srgbClr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777240" y="4343400"/>
            <a:ext cx="1577797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92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Division</a:t>
            </a:r>
            <a:endParaRPr lang="en-US" sz="920" dirty="0"/>
          </a:p>
        </p:txBody>
      </p:sp>
      <p:sp>
        <p:nvSpPr>
          <p:cNvPr id="25" name="Text 23"/>
          <p:cNvSpPr/>
          <p:nvPr/>
        </p:nvSpPr>
        <p:spPr>
          <a:xfrm>
            <a:off x="2644445" y="4343400"/>
            <a:ext cx="1196950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920" dirty="0">
                <a:solidFill>
                  <a:srgbClr val="5FE0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Not always</a:t>
            </a:r>
            <a:endParaRPr lang="en-US" sz="920" dirty="0"/>
          </a:p>
        </p:txBody>
      </p:sp>
      <p:sp>
        <p:nvSpPr>
          <p:cNvPr id="26" name="Text 24"/>
          <p:cNvSpPr/>
          <p:nvPr/>
        </p:nvSpPr>
        <p:spPr>
          <a:xfrm>
            <a:off x="4167835" y="4343400"/>
            <a:ext cx="1795424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920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Rational: closed except ÷0</a:t>
            </a:r>
            <a:endParaRPr lang="en-US" sz="920" dirty="0"/>
          </a:p>
        </p:txBody>
      </p:sp>
      <p:sp>
        <p:nvSpPr>
          <p:cNvPr id="27" name="Shape 25"/>
          <p:cNvSpPr/>
          <p:nvPr/>
        </p:nvSpPr>
        <p:spPr>
          <a:xfrm>
            <a:off x="6537960" y="1783080"/>
            <a:ext cx="4800600" cy="3108960"/>
          </a:xfrm>
          <a:prstGeom prst="roundRect">
            <a:avLst>
              <a:gd name="adj" fmla="val 2941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6812280" y="2048256"/>
            <a:ext cx="42976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6C65B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Meaning of “closed”</a:t>
            </a:r>
            <a:endParaRPr lang="en-US" sz="2200" dirty="0"/>
          </a:p>
        </p:txBody>
      </p:sp>
      <p:sp>
        <p:nvSpPr>
          <p:cNvPr id="29" name="Text 27"/>
          <p:cNvSpPr/>
          <p:nvPr/>
        </p:nvSpPr>
        <p:spPr>
          <a:xfrm>
            <a:off x="6903720" y="2606040"/>
            <a:ext cx="4069080" cy="6583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If you start with two rational numbers and apply the operation, the result is still a rational number.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6995160" y="3703320"/>
            <a:ext cx="3886200" cy="585216"/>
          </a:xfrm>
          <a:prstGeom prst="roundRect">
            <a:avLst>
              <a:gd name="adj" fmla="val 12500"/>
            </a:avLst>
          </a:prstGeom>
          <a:solidFill>
            <a:srgbClr val="132746"/>
          </a:solidFill>
          <a:ln w="1397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7086600" y="3758184"/>
            <a:ext cx="3703320" cy="47548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(−3/5) + (7/10) = 1/10</a:t>
            </a:r>
            <a:endParaRPr lang="en-US" sz="1800" dirty="0"/>
          </a:p>
        </p:txBody>
      </p:sp>
      <p:sp>
        <p:nvSpPr>
          <p:cNvPr id="32" name="Text 30"/>
          <p:cNvSpPr/>
          <p:nvPr/>
        </p:nvSpPr>
        <p:spPr>
          <a:xfrm>
            <a:off x="7178040" y="4498848"/>
            <a:ext cx="3520440" cy="25603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300" dirty="0">
                <a:solidFill>
                  <a:srgbClr val="B7C4D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result 1/10 is still rational.</a:t>
            </a:r>
            <a:endParaRPr lang="en-US" sz="1300" dirty="0"/>
          </a:p>
        </p:txBody>
      </p:sp>
      <p:sp>
        <p:nvSpPr>
          <p:cNvPr id="33" name="Text 31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34" name="Text 32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06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highly_detailed_stylized_sci_fi_educational_in_dark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Adding &amp; Subtracting Rational Numbers</a:t>
            </a:r>
            <a:endParaRPr lang="en-US" sz="3200" dirty="0"/>
          </a:p>
        </p:txBody>
      </p:sp>
      <p:sp>
        <p:nvSpPr>
          <p:cNvPr id="5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The same fraction idea: create a common denominator, then combine numerators.</a:t>
            </a:r>
            <a:endParaRPr lang="en-US" sz="1350" dirty="0"/>
          </a:p>
        </p:txBody>
      </p:sp>
      <p:sp>
        <p:nvSpPr>
          <p:cNvPr id="6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OPERATIONS</a:t>
            </a:r>
            <a:endParaRPr lang="en-US" sz="880" dirty="0"/>
          </a:p>
        </p:txBody>
      </p:sp>
      <p:sp>
        <p:nvSpPr>
          <p:cNvPr id="8" name="Shape 5"/>
          <p:cNvSpPr/>
          <p:nvPr/>
        </p:nvSpPr>
        <p:spPr>
          <a:xfrm>
            <a:off x="777240" y="1828800"/>
            <a:ext cx="3657600" cy="658368"/>
          </a:xfrm>
          <a:prstGeom prst="roundRect">
            <a:avLst>
              <a:gd name="adj" fmla="val 11111"/>
            </a:avLst>
          </a:prstGeom>
          <a:solidFill>
            <a:srgbClr val="07172D"/>
          </a:solidFill>
          <a:ln w="1397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68680" y="1883664"/>
            <a:ext cx="3474720" cy="5486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0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a/b + c/d = (ad + bc)/bd</a:t>
            </a:r>
            <a:endParaRPr lang="en-US" sz="2000" dirty="0"/>
          </a:p>
        </p:txBody>
      </p:sp>
      <p:sp>
        <p:nvSpPr>
          <p:cNvPr id="10" name="Shape 7"/>
          <p:cNvSpPr/>
          <p:nvPr/>
        </p:nvSpPr>
        <p:spPr>
          <a:xfrm>
            <a:off x="777240" y="2670048"/>
            <a:ext cx="3657600" cy="658368"/>
          </a:xfrm>
          <a:prstGeom prst="roundRect">
            <a:avLst>
              <a:gd name="adj" fmla="val 11111"/>
            </a:avLst>
          </a:prstGeom>
          <a:solidFill>
            <a:srgbClr val="07172D"/>
          </a:solidFill>
          <a:ln w="1397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68680" y="2724912"/>
            <a:ext cx="3474720" cy="5486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0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a/b − c/d = (ad − bc)/bd</a:t>
            </a:r>
            <a:endParaRPr lang="en-US" sz="2000" dirty="0"/>
          </a:p>
        </p:txBody>
      </p:sp>
      <p:sp>
        <p:nvSpPr>
          <p:cNvPr id="12" name="Shape 9"/>
          <p:cNvSpPr/>
          <p:nvPr/>
        </p:nvSpPr>
        <p:spPr>
          <a:xfrm>
            <a:off x="5074920" y="1783080"/>
            <a:ext cx="6263640" cy="3474720"/>
          </a:xfrm>
          <a:prstGeom prst="roundRect">
            <a:avLst>
              <a:gd name="adj" fmla="val 2632"/>
            </a:avLst>
          </a:prstGeom>
          <a:solidFill>
            <a:srgbClr val="06111F">
              <a:alpha val="82000"/>
            </a:srgbClr>
          </a:solidFill>
          <a:ln w="12700">
            <a:solidFill>
              <a:srgbClr val="F6C65B">
                <a:alpha val="65000"/>
              </a:srgbClr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5349240" y="2029968"/>
            <a:ext cx="5715000" cy="219456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Example</a:t>
            </a:r>
            <a:endParaRPr lang="en-US" sz="1800" dirty="0"/>
          </a:p>
        </p:txBody>
      </p:sp>
      <p:sp>
        <p:nvSpPr>
          <p:cNvPr id="14" name="Text 11"/>
          <p:cNvSpPr/>
          <p:nvPr/>
        </p:nvSpPr>
        <p:spPr>
          <a:xfrm>
            <a:off x="5349240" y="2514600"/>
            <a:ext cx="557784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3/8 + (−5/7)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5349240" y="2971800"/>
            <a:ext cx="557784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20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21/56 − 40/56</a:t>
            </a:r>
            <a:endParaRPr lang="en-US" sz="2000" dirty="0"/>
          </a:p>
        </p:txBody>
      </p:sp>
      <p:sp>
        <p:nvSpPr>
          <p:cNvPr id="16" name="Text 13"/>
          <p:cNvSpPr/>
          <p:nvPr/>
        </p:nvSpPr>
        <p:spPr>
          <a:xfrm>
            <a:off x="5349240" y="3429000"/>
            <a:ext cx="557784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5FE0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−19/56</a:t>
            </a:r>
            <a:endParaRPr lang="en-US" sz="2400" dirty="0"/>
          </a:p>
        </p:txBody>
      </p:sp>
      <p:sp>
        <p:nvSpPr>
          <p:cNvPr id="17" name="Text 14"/>
          <p:cNvSpPr/>
          <p:nvPr/>
        </p:nvSpPr>
        <p:spPr>
          <a:xfrm>
            <a:off x="5349240" y="4087368"/>
            <a:ext cx="5623560" cy="34747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400" dirty="0">
                <a:solidFill>
                  <a:srgbClr val="B7C4D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Result remains a rational number → closure under addition.</a:t>
            </a:r>
            <a:endParaRPr lang="en-US" sz="1400" dirty="0"/>
          </a:p>
        </p:txBody>
      </p:sp>
      <p:sp>
        <p:nvSpPr>
          <p:cNvPr id="18" name="Text 15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19" name="Text 16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07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Commutative &amp; Associative Properties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Some operations do not care about order or grouping.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STRUCTURE</a:t>
            </a:r>
            <a:endParaRPr lang="en-US" sz="880" dirty="0"/>
          </a:p>
        </p:txBody>
      </p:sp>
      <p:sp>
        <p:nvSpPr>
          <p:cNvPr id="7" name="Shape 5"/>
          <p:cNvSpPr/>
          <p:nvPr/>
        </p:nvSpPr>
        <p:spPr>
          <a:xfrm>
            <a:off x="777240" y="1792224"/>
            <a:ext cx="4983480" cy="3794760"/>
          </a:xfrm>
          <a:prstGeom prst="roundRect">
            <a:avLst>
              <a:gd name="adj" fmla="val 2410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F6C65B">
                <a:alpha val="8400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051560" y="2057400"/>
            <a:ext cx="443484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F6C65B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Commutative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143000" y="2606040"/>
            <a:ext cx="425196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B7C4D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Order can be changed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1325880" y="3090672"/>
            <a:ext cx="3749040" cy="566928"/>
          </a:xfrm>
          <a:prstGeom prst="roundRect">
            <a:avLst>
              <a:gd name="adj" fmla="val 12903"/>
            </a:avLst>
          </a:prstGeom>
          <a:solidFill>
            <a:srgbClr val="132746"/>
          </a:solidFill>
          <a:ln w="1397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417320" y="3145536"/>
            <a:ext cx="3566160" cy="4572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1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+ b = b + a</a:t>
            </a:r>
            <a:endParaRPr lang="en-US" sz="2100" dirty="0"/>
          </a:p>
        </p:txBody>
      </p:sp>
      <p:sp>
        <p:nvSpPr>
          <p:cNvPr id="12" name="Shape 10"/>
          <p:cNvSpPr/>
          <p:nvPr/>
        </p:nvSpPr>
        <p:spPr>
          <a:xfrm>
            <a:off x="1325880" y="3822192"/>
            <a:ext cx="3749040" cy="566928"/>
          </a:xfrm>
          <a:prstGeom prst="roundRect">
            <a:avLst>
              <a:gd name="adj" fmla="val 12903"/>
            </a:avLst>
          </a:prstGeom>
          <a:solidFill>
            <a:srgbClr val="132746"/>
          </a:solidFill>
          <a:ln w="1397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417320" y="3877056"/>
            <a:ext cx="3566160" cy="4572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1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× b = b × a</a:t>
            </a:r>
            <a:endParaRPr lang="en-US" sz="2100" dirty="0"/>
          </a:p>
        </p:txBody>
      </p:sp>
      <p:sp>
        <p:nvSpPr>
          <p:cNvPr id="14" name="Text 12"/>
          <p:cNvSpPr/>
          <p:nvPr/>
        </p:nvSpPr>
        <p:spPr>
          <a:xfrm>
            <a:off x="1188720" y="4709160"/>
            <a:ext cx="420624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4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Works for addition and multiplication.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6400800" y="1792224"/>
            <a:ext cx="4983480" cy="3794760"/>
          </a:xfrm>
          <a:prstGeom prst="roundRect">
            <a:avLst>
              <a:gd name="adj" fmla="val 2410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5FE0FF">
                <a:alpha val="8400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675120" y="2057400"/>
            <a:ext cx="443484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5FE0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Associative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6812280" y="2606040"/>
            <a:ext cx="416052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B7C4D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Grouping can be changed</a:t>
            </a:r>
            <a:endParaRPr lang="en-US" sz="1500" dirty="0"/>
          </a:p>
        </p:txBody>
      </p:sp>
      <p:sp>
        <p:nvSpPr>
          <p:cNvPr id="18" name="Shape 16"/>
          <p:cNvSpPr/>
          <p:nvPr/>
        </p:nvSpPr>
        <p:spPr>
          <a:xfrm>
            <a:off x="6812280" y="3090672"/>
            <a:ext cx="3749040" cy="566928"/>
          </a:xfrm>
          <a:prstGeom prst="roundRect">
            <a:avLst>
              <a:gd name="adj" fmla="val 12903"/>
            </a:avLst>
          </a:prstGeom>
          <a:solidFill>
            <a:srgbClr val="132746"/>
          </a:solidFill>
          <a:ln w="1397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903720" y="3145536"/>
            <a:ext cx="3566160" cy="4572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7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(a + b) + c = a + (b + c)</a:t>
            </a:r>
            <a:endParaRPr lang="en-US" sz="1700" dirty="0"/>
          </a:p>
        </p:txBody>
      </p:sp>
      <p:sp>
        <p:nvSpPr>
          <p:cNvPr id="20" name="Shape 18"/>
          <p:cNvSpPr/>
          <p:nvPr/>
        </p:nvSpPr>
        <p:spPr>
          <a:xfrm>
            <a:off x="6812280" y="3822192"/>
            <a:ext cx="3749040" cy="566928"/>
          </a:xfrm>
          <a:prstGeom prst="roundRect">
            <a:avLst>
              <a:gd name="adj" fmla="val 12903"/>
            </a:avLst>
          </a:prstGeom>
          <a:solidFill>
            <a:srgbClr val="132746"/>
          </a:solidFill>
          <a:ln w="1397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903720" y="3877056"/>
            <a:ext cx="3566160" cy="4572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7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(a × b) × c = a × (b × c)</a:t>
            </a:r>
            <a:endParaRPr lang="en-US" sz="1700" dirty="0"/>
          </a:p>
        </p:txBody>
      </p:sp>
      <p:sp>
        <p:nvSpPr>
          <p:cNvPr id="22" name="Text 20"/>
          <p:cNvSpPr/>
          <p:nvPr/>
        </p:nvSpPr>
        <p:spPr>
          <a:xfrm>
            <a:off x="6720840" y="4709160"/>
            <a:ext cx="420624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4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Works for addition and multiplication.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24" name="Text 22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08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detailed_fantasy_educational_illustration_an_an_dark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Identity &amp; Inverse: The “Undo” Ideas</a:t>
            </a:r>
            <a:endParaRPr lang="en-US" sz="3200" dirty="0"/>
          </a:p>
        </p:txBody>
      </p:sp>
      <p:sp>
        <p:nvSpPr>
          <p:cNvPr id="5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NCERT highlights 0 as additive identity and 1 as multiplicative identity.</a:t>
            </a:r>
            <a:endParaRPr lang="en-US" sz="1350" dirty="0"/>
          </a:p>
        </p:txBody>
      </p:sp>
      <p:sp>
        <p:nvSpPr>
          <p:cNvPr id="6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UNDO TOOLS</a:t>
            </a:r>
            <a:endParaRPr lang="en-US" sz="880" dirty="0"/>
          </a:p>
        </p:txBody>
      </p:sp>
      <p:sp>
        <p:nvSpPr>
          <p:cNvPr id="8" name="Shape 5"/>
          <p:cNvSpPr/>
          <p:nvPr/>
        </p:nvSpPr>
        <p:spPr>
          <a:xfrm>
            <a:off x="777240" y="1874520"/>
            <a:ext cx="3566160" cy="2971800"/>
          </a:xfrm>
          <a:prstGeom prst="roundRect">
            <a:avLst>
              <a:gd name="adj" fmla="val 3077"/>
            </a:avLst>
          </a:prstGeom>
          <a:solidFill>
            <a:srgbClr val="06111F">
              <a:alpha val="82000"/>
            </a:srgbClr>
          </a:solidFill>
          <a:ln w="1270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960120" y="2148840"/>
            <a:ext cx="320040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6C65B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Additive Identity</a:t>
            </a:r>
            <a:endParaRPr lang="en-US" sz="2200" dirty="0"/>
          </a:p>
        </p:txBody>
      </p:sp>
      <p:sp>
        <p:nvSpPr>
          <p:cNvPr id="10" name="Shape 7"/>
          <p:cNvSpPr/>
          <p:nvPr/>
        </p:nvSpPr>
        <p:spPr>
          <a:xfrm>
            <a:off x="1143000" y="2816352"/>
            <a:ext cx="2834640" cy="566928"/>
          </a:xfrm>
          <a:prstGeom prst="roundRect">
            <a:avLst>
              <a:gd name="adj" fmla="val 12903"/>
            </a:avLst>
          </a:prstGeom>
          <a:solidFill>
            <a:srgbClr val="132746"/>
          </a:solidFill>
          <a:ln w="1397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234440" y="2871216"/>
            <a:ext cx="2651760" cy="4572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2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+ 0 = a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143000" y="3611880"/>
            <a:ext cx="283464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4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Adding zero changes nothing.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1143000" y="4160520"/>
            <a:ext cx="2834640" cy="493776"/>
          </a:xfrm>
          <a:prstGeom prst="roundRect">
            <a:avLst>
              <a:gd name="adj" fmla="val 14815"/>
            </a:avLst>
          </a:prstGeom>
          <a:solidFill>
            <a:srgbClr val="132746"/>
          </a:solidFill>
          <a:ln w="1397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1234440" y="4215384"/>
            <a:ext cx="2651760" cy="38404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+ (−a) = 0</a:t>
            </a:r>
            <a:endParaRPr lang="en-US" sz="1800" dirty="0"/>
          </a:p>
        </p:txBody>
      </p:sp>
      <p:sp>
        <p:nvSpPr>
          <p:cNvPr id="15" name="Shape 12"/>
          <p:cNvSpPr/>
          <p:nvPr/>
        </p:nvSpPr>
        <p:spPr>
          <a:xfrm>
            <a:off x="7845552" y="1874520"/>
            <a:ext cx="3566160" cy="2971800"/>
          </a:xfrm>
          <a:prstGeom prst="roundRect">
            <a:avLst>
              <a:gd name="adj" fmla="val 3077"/>
            </a:avLst>
          </a:prstGeom>
          <a:solidFill>
            <a:srgbClr val="06111F">
              <a:alpha val="82000"/>
            </a:srgbClr>
          </a:solidFill>
          <a:ln w="1270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8028432" y="2148840"/>
            <a:ext cx="320040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5FE0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Multiplicative Identity</a:t>
            </a:r>
            <a:endParaRPr lang="en-US" sz="2200" dirty="0"/>
          </a:p>
        </p:txBody>
      </p:sp>
      <p:sp>
        <p:nvSpPr>
          <p:cNvPr id="17" name="Shape 14"/>
          <p:cNvSpPr/>
          <p:nvPr/>
        </p:nvSpPr>
        <p:spPr>
          <a:xfrm>
            <a:off x="8211312" y="2816352"/>
            <a:ext cx="2834640" cy="566928"/>
          </a:xfrm>
          <a:prstGeom prst="roundRect">
            <a:avLst>
              <a:gd name="adj" fmla="val 12903"/>
            </a:avLst>
          </a:prstGeom>
          <a:solidFill>
            <a:srgbClr val="132746"/>
          </a:solidFill>
          <a:ln w="1397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8302752" y="2871216"/>
            <a:ext cx="2651760" cy="4572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2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× 1 = a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8211312" y="3611880"/>
            <a:ext cx="283464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4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Multiplying by one changes nothing.</a:t>
            </a:r>
            <a:endParaRPr lang="en-US" sz="1400" dirty="0"/>
          </a:p>
        </p:txBody>
      </p:sp>
      <p:sp>
        <p:nvSpPr>
          <p:cNvPr id="20" name="Shape 17"/>
          <p:cNvSpPr/>
          <p:nvPr/>
        </p:nvSpPr>
        <p:spPr>
          <a:xfrm>
            <a:off x="8211312" y="4160520"/>
            <a:ext cx="2834640" cy="493776"/>
          </a:xfrm>
          <a:prstGeom prst="roundRect">
            <a:avLst>
              <a:gd name="adj" fmla="val 14815"/>
            </a:avLst>
          </a:prstGeom>
          <a:solidFill>
            <a:srgbClr val="132746"/>
          </a:solidFill>
          <a:ln w="1397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8302752" y="4215384"/>
            <a:ext cx="2651760" cy="38404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× (1/a) = 1</a:t>
            </a:r>
            <a:endParaRPr lang="en-US" sz="1800" dirty="0"/>
          </a:p>
        </p:txBody>
      </p:sp>
      <p:sp>
        <p:nvSpPr>
          <p:cNvPr id="22" name="Text 19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23" name="Text 20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09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Multiplicative Inverse: Reciprocal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For a non-zero rational number a/b, the reciprocal is b/a.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RECIPROCAL</a:t>
            </a:r>
            <a:endParaRPr lang="en-US" sz="880" dirty="0"/>
          </a:p>
        </p:txBody>
      </p:sp>
      <p:sp>
        <p:nvSpPr>
          <p:cNvPr id="7" name="Shape 5"/>
          <p:cNvSpPr/>
          <p:nvPr/>
        </p:nvSpPr>
        <p:spPr>
          <a:xfrm>
            <a:off x="914400" y="1874520"/>
            <a:ext cx="4572000" cy="822960"/>
          </a:xfrm>
          <a:prstGeom prst="roundRect">
            <a:avLst>
              <a:gd name="adj" fmla="val 8889"/>
            </a:avLst>
          </a:prstGeom>
          <a:solidFill>
            <a:srgbClr val="0D1B34"/>
          </a:solidFill>
          <a:ln w="1397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005840" y="1929384"/>
            <a:ext cx="4389120" cy="7132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a/b  ×  b/a  =  1</a:t>
            </a:r>
            <a:endParaRPr lang="en-US" sz="2800" dirty="0"/>
          </a:p>
        </p:txBody>
      </p:sp>
      <p:sp>
        <p:nvSpPr>
          <p:cNvPr id="9" name="Shape 7"/>
          <p:cNvSpPr/>
          <p:nvPr/>
        </p:nvSpPr>
        <p:spPr>
          <a:xfrm>
            <a:off x="6400800" y="1645920"/>
            <a:ext cx="4846320" cy="3474720"/>
          </a:xfrm>
          <a:prstGeom prst="roundRect">
            <a:avLst>
              <a:gd name="adj" fmla="val 2632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F6C65B">
                <a:alpha val="8500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720840" y="1938528"/>
            <a:ext cx="416052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Examples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6903720" y="2514600"/>
            <a:ext cx="3931920" cy="530352"/>
          </a:xfrm>
          <a:prstGeom prst="roundRect">
            <a:avLst>
              <a:gd name="adj" fmla="val 13793"/>
            </a:avLst>
          </a:prstGeom>
          <a:solidFill>
            <a:srgbClr val="132746"/>
          </a:solidFill>
          <a:ln w="1397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995160" y="2569464"/>
            <a:ext cx="3749040" cy="420624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7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reciprocal of 2/3 is 3/2</a:t>
            </a:r>
            <a:endParaRPr lang="en-US" sz="1700" dirty="0"/>
          </a:p>
        </p:txBody>
      </p:sp>
      <p:sp>
        <p:nvSpPr>
          <p:cNvPr id="13" name="Shape 11"/>
          <p:cNvSpPr/>
          <p:nvPr/>
        </p:nvSpPr>
        <p:spPr>
          <a:xfrm>
            <a:off x="6903720" y="3246120"/>
            <a:ext cx="3931920" cy="530352"/>
          </a:xfrm>
          <a:prstGeom prst="roundRect">
            <a:avLst>
              <a:gd name="adj" fmla="val 13793"/>
            </a:avLst>
          </a:prstGeom>
          <a:solidFill>
            <a:srgbClr val="132746"/>
          </a:solidFill>
          <a:ln w="13970">
            <a:solidFill>
              <a:srgbClr val="BBA7FF">
                <a:alpha val="8000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995160" y="3300984"/>
            <a:ext cx="3749040" cy="420624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7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reciprocal of −5/7 is −7/5</a:t>
            </a:r>
            <a:endParaRPr lang="en-US" sz="1700" dirty="0"/>
          </a:p>
        </p:txBody>
      </p:sp>
      <p:sp>
        <p:nvSpPr>
          <p:cNvPr id="15" name="Shape 13"/>
          <p:cNvSpPr/>
          <p:nvPr/>
        </p:nvSpPr>
        <p:spPr>
          <a:xfrm>
            <a:off x="6903720" y="3977640"/>
            <a:ext cx="3931920" cy="530352"/>
          </a:xfrm>
          <a:prstGeom prst="roundRect">
            <a:avLst>
              <a:gd name="adj" fmla="val 13793"/>
            </a:avLst>
          </a:prstGeom>
          <a:solidFill>
            <a:srgbClr val="132746"/>
          </a:solidFill>
          <a:ln w="13970">
            <a:solidFill>
              <a:srgbClr val="FF6B6B">
                <a:alpha val="8000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995160" y="4032504"/>
            <a:ext cx="3749040" cy="420624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900" dirty="0">
                <a:solidFill>
                  <a:srgbClr val="FF6B6B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0 has no reciprocal</a:t>
            </a:r>
            <a:endParaRPr lang="en-US" sz="1900" dirty="0"/>
          </a:p>
        </p:txBody>
      </p:sp>
      <p:sp>
        <p:nvSpPr>
          <p:cNvPr id="17" name="Text 15"/>
          <p:cNvSpPr/>
          <p:nvPr/>
        </p:nvSpPr>
        <p:spPr>
          <a:xfrm>
            <a:off x="1051560" y="3154680"/>
            <a:ext cx="4389120" cy="34747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Why? No number multiplied by 0 can give 1.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19" name="Text 17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10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Division = Multiply by Reciprocal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This turns a difficult-looking division into multiplication.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DIVISION</a:t>
            </a:r>
            <a:endParaRPr lang="en-US" sz="880" dirty="0"/>
          </a:p>
        </p:txBody>
      </p:sp>
      <p:sp>
        <p:nvSpPr>
          <p:cNvPr id="7" name="Shape 5"/>
          <p:cNvSpPr/>
          <p:nvPr/>
        </p:nvSpPr>
        <p:spPr>
          <a:xfrm>
            <a:off x="914400" y="1783080"/>
            <a:ext cx="4754880" cy="749808"/>
          </a:xfrm>
          <a:prstGeom prst="roundRect">
            <a:avLst>
              <a:gd name="adj" fmla="val 9756"/>
            </a:avLst>
          </a:prstGeom>
          <a:solidFill>
            <a:srgbClr val="0D1B34"/>
          </a:solidFill>
          <a:ln w="1397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005840" y="1837944"/>
            <a:ext cx="4572000" cy="6400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1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 ÷ b = a × (reciprocal of b)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6400800" y="1737360"/>
            <a:ext cx="4206240" cy="621792"/>
          </a:xfrm>
          <a:prstGeom prst="roundRect">
            <a:avLst>
              <a:gd name="adj" fmla="val 11765"/>
            </a:avLst>
          </a:prstGeom>
          <a:solidFill>
            <a:srgbClr val="132746"/>
          </a:solidFill>
          <a:ln w="13970">
            <a:solidFill>
              <a:srgbClr val="BBA7FF">
                <a:alpha val="8000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92240" y="1792224"/>
            <a:ext cx="4023360" cy="512064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2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(3/5) ÷ (2/7)</a:t>
            </a:r>
            <a:endParaRPr lang="en-US" sz="2200" dirty="0"/>
          </a:p>
        </p:txBody>
      </p:sp>
      <p:sp>
        <p:nvSpPr>
          <p:cNvPr id="11" name="Shape 9"/>
          <p:cNvSpPr/>
          <p:nvPr/>
        </p:nvSpPr>
        <p:spPr>
          <a:xfrm>
            <a:off x="8229600" y="2532888"/>
            <a:ext cx="0" cy="457200"/>
          </a:xfrm>
          <a:prstGeom prst="line">
            <a:avLst/>
          </a:prstGeom>
          <a:noFill/>
          <a:ln w="38100">
            <a:solidFill>
              <a:srgbClr val="F6C65B"/>
            </a:solidFill>
            <a:prstDash val="solid"/>
            <a:tailEnd type="triangle"/>
          </a:ln>
        </p:spPr>
      </p:sp>
      <p:sp>
        <p:nvSpPr>
          <p:cNvPr id="12" name="Shape 10"/>
          <p:cNvSpPr/>
          <p:nvPr/>
        </p:nvSpPr>
        <p:spPr>
          <a:xfrm>
            <a:off x="6400800" y="2880360"/>
            <a:ext cx="4206240" cy="621792"/>
          </a:xfrm>
          <a:prstGeom prst="roundRect">
            <a:avLst>
              <a:gd name="adj" fmla="val 11765"/>
            </a:avLst>
          </a:prstGeom>
          <a:solidFill>
            <a:srgbClr val="132746"/>
          </a:solidFill>
          <a:ln w="1397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492240" y="2935224"/>
            <a:ext cx="4023360" cy="512064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2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(3/5) × (7/2)</a:t>
            </a:r>
            <a:endParaRPr lang="en-US" sz="2200" dirty="0"/>
          </a:p>
        </p:txBody>
      </p:sp>
      <p:sp>
        <p:nvSpPr>
          <p:cNvPr id="14" name="Shape 12"/>
          <p:cNvSpPr/>
          <p:nvPr/>
        </p:nvSpPr>
        <p:spPr>
          <a:xfrm>
            <a:off x="8229600" y="3675888"/>
            <a:ext cx="0" cy="457200"/>
          </a:xfrm>
          <a:prstGeom prst="line">
            <a:avLst/>
          </a:prstGeom>
          <a:noFill/>
          <a:ln w="38100">
            <a:solidFill>
              <a:srgbClr val="F6C65B"/>
            </a:solidFill>
            <a:prstDash val="solid"/>
            <a:tailEnd type="triangle"/>
          </a:ln>
        </p:spPr>
      </p:sp>
      <p:sp>
        <p:nvSpPr>
          <p:cNvPr id="15" name="Shape 13"/>
          <p:cNvSpPr/>
          <p:nvPr/>
        </p:nvSpPr>
        <p:spPr>
          <a:xfrm>
            <a:off x="6400800" y="4023360"/>
            <a:ext cx="4206240" cy="621792"/>
          </a:xfrm>
          <a:prstGeom prst="roundRect">
            <a:avLst>
              <a:gd name="adj" fmla="val 11765"/>
            </a:avLst>
          </a:prstGeom>
          <a:solidFill>
            <a:srgbClr val="132746"/>
          </a:solidFill>
          <a:ln w="13970">
            <a:solidFill>
              <a:srgbClr val="60E6A7">
                <a:alpha val="8000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492240" y="4078224"/>
            <a:ext cx="4023360" cy="512064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800" dirty="0">
                <a:solidFill>
                  <a:srgbClr val="60E6A7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21/10</a:t>
            </a:r>
            <a:endParaRPr lang="en-US" sz="2800" dirty="0"/>
          </a:p>
        </p:txBody>
      </p:sp>
      <p:sp>
        <p:nvSpPr>
          <p:cNvPr id="17" name="Shape 15"/>
          <p:cNvSpPr/>
          <p:nvPr/>
        </p:nvSpPr>
        <p:spPr>
          <a:xfrm>
            <a:off x="1051560" y="2880360"/>
            <a:ext cx="4343400" cy="1828800"/>
          </a:xfrm>
          <a:prstGeom prst="roundRect">
            <a:avLst>
              <a:gd name="adj" fmla="val 5000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FF6B6B">
                <a:alpha val="8000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1325880" y="3154680"/>
            <a:ext cx="379476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6B6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Important condition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1417320" y="3657600"/>
            <a:ext cx="3611880" cy="5029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You may divide by any non-zero rational number. Division by 0 is undefined.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21" name="Text 19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11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Distributive Property: The Shortcut Engine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The most powerful property in this chapter: multiplication distributes over addition and subtraction.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SMART MATH</a:t>
            </a:r>
            <a:endParaRPr lang="en-US" sz="880" dirty="0"/>
          </a:p>
        </p:txBody>
      </p:sp>
      <p:sp>
        <p:nvSpPr>
          <p:cNvPr id="7" name="Shape 5"/>
          <p:cNvSpPr/>
          <p:nvPr/>
        </p:nvSpPr>
        <p:spPr>
          <a:xfrm>
            <a:off x="868680" y="1783080"/>
            <a:ext cx="4800600" cy="658368"/>
          </a:xfrm>
          <a:prstGeom prst="roundRect">
            <a:avLst>
              <a:gd name="adj" fmla="val 11111"/>
            </a:avLst>
          </a:prstGeom>
          <a:solidFill>
            <a:srgbClr val="0D1B34"/>
          </a:solidFill>
          <a:ln w="1397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60120" y="1837944"/>
            <a:ext cx="4617720" cy="5486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3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a(b + c) = ab + ac</a:t>
            </a:r>
            <a:endParaRPr lang="en-US" sz="2300" dirty="0"/>
          </a:p>
        </p:txBody>
      </p:sp>
      <p:sp>
        <p:nvSpPr>
          <p:cNvPr id="9" name="Shape 7"/>
          <p:cNvSpPr/>
          <p:nvPr/>
        </p:nvSpPr>
        <p:spPr>
          <a:xfrm>
            <a:off x="868680" y="2633472"/>
            <a:ext cx="4800600" cy="658368"/>
          </a:xfrm>
          <a:prstGeom prst="roundRect">
            <a:avLst>
              <a:gd name="adj" fmla="val 11111"/>
            </a:avLst>
          </a:prstGeom>
          <a:solidFill>
            <a:srgbClr val="0D1B34"/>
          </a:solidFill>
          <a:ln w="1397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960120" y="2688336"/>
            <a:ext cx="4617720" cy="5486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3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a(b − c) = ab − ac</a:t>
            </a:r>
            <a:endParaRPr lang="en-US" sz="2300" dirty="0"/>
          </a:p>
        </p:txBody>
      </p:sp>
      <p:sp>
        <p:nvSpPr>
          <p:cNvPr id="11" name="Shape 9"/>
          <p:cNvSpPr/>
          <p:nvPr/>
        </p:nvSpPr>
        <p:spPr>
          <a:xfrm>
            <a:off x="6400800" y="1600200"/>
            <a:ext cx="4937760" cy="3794760"/>
          </a:xfrm>
          <a:prstGeom prst="roundRect">
            <a:avLst>
              <a:gd name="adj" fmla="val 2410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F6C65B">
                <a:alpha val="7500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720840" y="1874520"/>
            <a:ext cx="4297680" cy="219456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Example pattern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6720840" y="2404872"/>
            <a:ext cx="429768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(−3/4) × [ 2/3 + 5/6 ]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6675120" y="2880360"/>
            <a:ext cx="4434840" cy="34747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5FE0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(−3/4 × 2/3) + (−3/4 × 5/6)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6720840" y="3493008"/>
            <a:ext cx="4297680" cy="25603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−1/2  +  (−5/8)  =  −9/8</a:t>
            </a:r>
            <a:endParaRPr lang="en-US" sz="2100" dirty="0"/>
          </a:p>
        </p:txBody>
      </p:sp>
      <p:sp>
        <p:nvSpPr>
          <p:cNvPr id="16" name="Text 14"/>
          <p:cNvSpPr/>
          <p:nvPr/>
        </p:nvSpPr>
        <p:spPr>
          <a:xfrm>
            <a:off x="6812280" y="4206240"/>
            <a:ext cx="4114800" cy="5029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400" dirty="0">
                <a:solidFill>
                  <a:srgbClr val="B7C4D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This property helps rearrange and simplify long expressions.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18" name="Text 16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12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ide_cinematic_abstract_sci_fi_scene_with_a_de_batch_3_dark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Rational Numbers on the Number Line</a:t>
            </a:r>
            <a:endParaRPr lang="en-US" sz="3200" dirty="0"/>
          </a:p>
        </p:txBody>
      </p:sp>
      <p:sp>
        <p:nvSpPr>
          <p:cNvPr id="5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A rational number is not just a symbol; it has a precise position.</a:t>
            </a:r>
            <a:endParaRPr lang="en-US" sz="1350" dirty="0"/>
          </a:p>
        </p:txBody>
      </p:sp>
      <p:sp>
        <p:nvSpPr>
          <p:cNvPr id="6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VISUALISING</a:t>
            </a:r>
            <a:endParaRPr lang="en-US" sz="880" dirty="0"/>
          </a:p>
        </p:txBody>
      </p:sp>
      <p:sp>
        <p:nvSpPr>
          <p:cNvPr id="8" name="Shape 5"/>
          <p:cNvSpPr/>
          <p:nvPr/>
        </p:nvSpPr>
        <p:spPr>
          <a:xfrm>
            <a:off x="731520" y="1874520"/>
            <a:ext cx="10789920" cy="2971800"/>
          </a:xfrm>
          <a:prstGeom prst="roundRect">
            <a:avLst>
              <a:gd name="adj" fmla="val 3077"/>
            </a:avLst>
          </a:prstGeom>
          <a:solidFill>
            <a:srgbClr val="06111F">
              <a:alpha val="82000"/>
            </a:srgbClr>
          </a:solidFill>
          <a:ln w="12700">
            <a:solidFill>
              <a:srgbClr val="F6C65B">
                <a:alpha val="55000"/>
              </a:srgbClr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1371600" y="3154680"/>
            <a:ext cx="9326880" cy="0"/>
          </a:xfrm>
          <a:prstGeom prst="line">
            <a:avLst/>
          </a:prstGeom>
          <a:noFill/>
          <a:ln w="29210">
            <a:solidFill>
              <a:srgbClr val="5FE0FF"/>
            </a:solidFill>
            <a:prstDash val="solid"/>
            <a:headEnd type="none"/>
            <a:tailEnd type="triangle"/>
          </a:ln>
        </p:spPr>
      </p:sp>
      <p:sp>
        <p:nvSpPr>
          <p:cNvPr id="10" name="Shape 7"/>
          <p:cNvSpPr/>
          <p:nvPr/>
        </p:nvSpPr>
        <p:spPr>
          <a:xfrm>
            <a:off x="1371600" y="3044952"/>
            <a:ext cx="0" cy="219456"/>
          </a:xfrm>
          <a:prstGeom prst="line">
            <a:avLst/>
          </a:prstGeom>
          <a:noFill/>
          <a:ln w="15240">
            <a:solidFill>
              <a:srgbClr val="F8FBFF">
                <a:alpha val="9000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261872" y="3355848"/>
            <a:ext cx="219456" cy="1463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</a:t>
            </a:r>
            <a:endParaRPr lang="en-US" sz="1000" dirty="0"/>
          </a:p>
        </p:txBody>
      </p:sp>
      <p:sp>
        <p:nvSpPr>
          <p:cNvPr id="12" name="Shape 9"/>
          <p:cNvSpPr/>
          <p:nvPr/>
        </p:nvSpPr>
        <p:spPr>
          <a:xfrm>
            <a:off x="3703320" y="3044952"/>
            <a:ext cx="0" cy="219456"/>
          </a:xfrm>
          <a:prstGeom prst="line">
            <a:avLst/>
          </a:prstGeom>
          <a:noFill/>
          <a:ln w="15240">
            <a:solidFill>
              <a:srgbClr val="F8FBFF">
                <a:alpha val="90000"/>
              </a:srgbClr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3593592" y="3355848"/>
            <a:ext cx="219456" cy="1463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</a:t>
            </a:r>
            <a:endParaRPr lang="en-US" sz="1000" dirty="0"/>
          </a:p>
        </p:txBody>
      </p:sp>
      <p:sp>
        <p:nvSpPr>
          <p:cNvPr id="14" name="Shape 11"/>
          <p:cNvSpPr/>
          <p:nvPr/>
        </p:nvSpPr>
        <p:spPr>
          <a:xfrm>
            <a:off x="6035040" y="3044952"/>
            <a:ext cx="0" cy="219456"/>
          </a:xfrm>
          <a:prstGeom prst="line">
            <a:avLst/>
          </a:prstGeom>
          <a:noFill/>
          <a:ln w="15240">
            <a:solidFill>
              <a:srgbClr val="F8FBFF">
                <a:alpha val="90000"/>
              </a:srgbClr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5925312" y="3355848"/>
            <a:ext cx="219456" cy="1463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</a:t>
            </a:r>
            <a:endParaRPr lang="en-US" sz="1000" dirty="0"/>
          </a:p>
        </p:txBody>
      </p:sp>
      <p:sp>
        <p:nvSpPr>
          <p:cNvPr id="16" name="Shape 13"/>
          <p:cNvSpPr/>
          <p:nvPr/>
        </p:nvSpPr>
        <p:spPr>
          <a:xfrm>
            <a:off x="8366760" y="3044952"/>
            <a:ext cx="0" cy="219456"/>
          </a:xfrm>
          <a:prstGeom prst="line">
            <a:avLst/>
          </a:prstGeom>
          <a:noFill/>
          <a:ln w="15240">
            <a:solidFill>
              <a:srgbClr val="F8FBFF">
                <a:alpha val="90000"/>
              </a:srgbClr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8257032" y="3355848"/>
            <a:ext cx="219456" cy="1463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</a:t>
            </a:r>
            <a:endParaRPr lang="en-US" sz="1000" dirty="0"/>
          </a:p>
        </p:txBody>
      </p:sp>
      <p:sp>
        <p:nvSpPr>
          <p:cNvPr id="18" name="Shape 15"/>
          <p:cNvSpPr/>
          <p:nvPr/>
        </p:nvSpPr>
        <p:spPr>
          <a:xfrm>
            <a:off x="10698480" y="3044952"/>
            <a:ext cx="0" cy="219456"/>
          </a:xfrm>
          <a:prstGeom prst="line">
            <a:avLst/>
          </a:prstGeom>
          <a:noFill/>
          <a:ln w="15240">
            <a:solidFill>
              <a:srgbClr val="F8FBFF">
                <a:alpha val="90000"/>
              </a:srgbClr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10588752" y="3355848"/>
            <a:ext cx="219456" cy="1463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</a:t>
            </a:r>
            <a:endParaRPr lang="en-US" sz="1000" dirty="0"/>
          </a:p>
        </p:txBody>
      </p:sp>
      <p:sp>
        <p:nvSpPr>
          <p:cNvPr id="20" name="Shape 17"/>
          <p:cNvSpPr/>
          <p:nvPr/>
        </p:nvSpPr>
        <p:spPr>
          <a:xfrm>
            <a:off x="2464308" y="3081528"/>
            <a:ext cx="146304" cy="146304"/>
          </a:xfrm>
          <a:prstGeom prst="ellipse">
            <a:avLst/>
          </a:prstGeom>
          <a:solidFill>
            <a:srgbClr val="FF6B6B"/>
          </a:solidFill>
          <a:ln w="12700">
            <a:solidFill>
              <a:srgbClr val="FF6B6B"/>
            </a:solidFill>
            <a:prstDash val="solid"/>
          </a:ln>
        </p:spPr>
      </p:sp>
      <p:sp>
        <p:nvSpPr>
          <p:cNvPr id="21" name="Shape 18"/>
          <p:cNvSpPr/>
          <p:nvPr/>
        </p:nvSpPr>
        <p:spPr>
          <a:xfrm>
            <a:off x="2153412" y="2331720"/>
            <a:ext cx="768096" cy="411480"/>
          </a:xfrm>
          <a:prstGeom prst="roundRect">
            <a:avLst>
              <a:gd name="adj" fmla="val 17778"/>
            </a:avLst>
          </a:prstGeom>
          <a:solidFill>
            <a:srgbClr val="132746"/>
          </a:solidFill>
          <a:ln w="13970">
            <a:solidFill>
              <a:srgbClr val="FF6B6B">
                <a:alpha val="80000"/>
              </a:srgbClr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2244852" y="2386584"/>
            <a:ext cx="585216" cy="3017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4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−3/2</a:t>
            </a:r>
            <a:endParaRPr lang="en-US" sz="1400" dirty="0"/>
          </a:p>
        </p:txBody>
      </p:sp>
      <p:sp>
        <p:nvSpPr>
          <p:cNvPr id="23" name="Shape 20"/>
          <p:cNvSpPr/>
          <p:nvPr/>
        </p:nvSpPr>
        <p:spPr>
          <a:xfrm>
            <a:off x="4796028" y="3081528"/>
            <a:ext cx="146304" cy="146304"/>
          </a:xfrm>
          <a:prstGeom prst="ellipse">
            <a:avLst/>
          </a:prstGeom>
          <a:solidFill>
            <a:srgbClr val="BBA7FF"/>
          </a:solidFill>
          <a:ln w="12700">
            <a:solidFill>
              <a:srgbClr val="BBA7FF"/>
            </a:solidFill>
            <a:prstDash val="solid"/>
          </a:ln>
        </p:spPr>
      </p:sp>
      <p:sp>
        <p:nvSpPr>
          <p:cNvPr id="24" name="Shape 21"/>
          <p:cNvSpPr/>
          <p:nvPr/>
        </p:nvSpPr>
        <p:spPr>
          <a:xfrm>
            <a:off x="4485132" y="2331720"/>
            <a:ext cx="768096" cy="411480"/>
          </a:xfrm>
          <a:prstGeom prst="roundRect">
            <a:avLst>
              <a:gd name="adj" fmla="val 17778"/>
            </a:avLst>
          </a:prstGeom>
          <a:solidFill>
            <a:srgbClr val="132746"/>
          </a:solidFill>
          <a:ln w="13970">
            <a:solidFill>
              <a:srgbClr val="BBA7FF">
                <a:alpha val="80000"/>
              </a:srgbClr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4576572" y="2386584"/>
            <a:ext cx="585216" cy="3017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4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−1/2</a:t>
            </a:r>
            <a:endParaRPr lang="en-US" sz="1400" dirty="0"/>
          </a:p>
        </p:txBody>
      </p:sp>
      <p:sp>
        <p:nvSpPr>
          <p:cNvPr id="26" name="Shape 23"/>
          <p:cNvSpPr/>
          <p:nvPr/>
        </p:nvSpPr>
        <p:spPr>
          <a:xfrm>
            <a:off x="7710678" y="3081528"/>
            <a:ext cx="146304" cy="146304"/>
          </a:xfrm>
          <a:prstGeom prst="ellipse">
            <a:avLst/>
          </a:prstGeom>
          <a:solidFill>
            <a:srgbClr val="F6C65B"/>
          </a:solidFill>
          <a:ln w="12700">
            <a:solidFill>
              <a:srgbClr val="F6C65B"/>
            </a:solidFill>
            <a:prstDash val="solid"/>
          </a:ln>
        </p:spPr>
      </p:sp>
      <p:sp>
        <p:nvSpPr>
          <p:cNvPr id="27" name="Shape 24"/>
          <p:cNvSpPr/>
          <p:nvPr/>
        </p:nvSpPr>
        <p:spPr>
          <a:xfrm>
            <a:off x="7399782" y="2331720"/>
            <a:ext cx="768096" cy="411480"/>
          </a:xfrm>
          <a:prstGeom prst="roundRect">
            <a:avLst>
              <a:gd name="adj" fmla="val 17778"/>
            </a:avLst>
          </a:prstGeom>
          <a:solidFill>
            <a:srgbClr val="132746"/>
          </a:solidFill>
          <a:ln w="1397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28" name="Text 25"/>
          <p:cNvSpPr/>
          <p:nvPr/>
        </p:nvSpPr>
        <p:spPr>
          <a:xfrm>
            <a:off x="7491222" y="2386584"/>
            <a:ext cx="585216" cy="3017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4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3/4</a:t>
            </a:r>
            <a:endParaRPr lang="en-US" sz="1400" dirty="0"/>
          </a:p>
        </p:txBody>
      </p:sp>
      <p:sp>
        <p:nvSpPr>
          <p:cNvPr id="29" name="Shape 26"/>
          <p:cNvSpPr/>
          <p:nvPr/>
        </p:nvSpPr>
        <p:spPr>
          <a:xfrm>
            <a:off x="9459468" y="3081528"/>
            <a:ext cx="146304" cy="146304"/>
          </a:xfrm>
          <a:prstGeom prst="ellipse">
            <a:avLst/>
          </a:prstGeom>
          <a:solidFill>
            <a:srgbClr val="60E6A7"/>
          </a:solidFill>
          <a:ln w="12700">
            <a:solidFill>
              <a:srgbClr val="60E6A7"/>
            </a:solidFill>
            <a:prstDash val="solid"/>
          </a:ln>
        </p:spPr>
      </p:sp>
      <p:sp>
        <p:nvSpPr>
          <p:cNvPr id="30" name="Shape 27"/>
          <p:cNvSpPr/>
          <p:nvPr/>
        </p:nvSpPr>
        <p:spPr>
          <a:xfrm>
            <a:off x="9148572" y="2331720"/>
            <a:ext cx="768096" cy="411480"/>
          </a:xfrm>
          <a:prstGeom prst="roundRect">
            <a:avLst>
              <a:gd name="adj" fmla="val 17778"/>
            </a:avLst>
          </a:prstGeom>
          <a:solidFill>
            <a:srgbClr val="132746"/>
          </a:solidFill>
          <a:ln w="13970">
            <a:solidFill>
              <a:srgbClr val="60E6A7">
                <a:alpha val="80000"/>
              </a:srgbClr>
            </a:solidFill>
            <a:prstDash val="solid"/>
          </a:ln>
        </p:spPr>
      </p:sp>
      <p:sp>
        <p:nvSpPr>
          <p:cNvPr id="31" name="Text 28"/>
          <p:cNvSpPr/>
          <p:nvPr/>
        </p:nvSpPr>
        <p:spPr>
          <a:xfrm>
            <a:off x="9240012" y="2386584"/>
            <a:ext cx="585216" cy="3017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4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3/2</a:t>
            </a:r>
            <a:endParaRPr lang="en-US" sz="1400" dirty="0"/>
          </a:p>
        </p:txBody>
      </p:sp>
      <p:sp>
        <p:nvSpPr>
          <p:cNvPr id="32" name="Text 29"/>
          <p:cNvSpPr/>
          <p:nvPr/>
        </p:nvSpPr>
        <p:spPr>
          <a:xfrm>
            <a:off x="1143000" y="5230368"/>
            <a:ext cx="987552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Ask students: Where should −3/2 be placed? Between −2 and −1, exactly halfway.</a:t>
            </a:r>
            <a:endParaRPr lang="en-US" sz="1700" dirty="0"/>
          </a:p>
        </p:txBody>
      </p:sp>
      <p:sp>
        <p:nvSpPr>
          <p:cNvPr id="33" name="Text 30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34" name="Text 31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13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Between Any Two Rational Numbers…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There are countless rational numbers. NCERT uses the idea of mean.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INFINITY IDEA</a:t>
            </a:r>
            <a:endParaRPr lang="en-US" sz="880" dirty="0"/>
          </a:p>
        </p:txBody>
      </p:sp>
      <p:sp>
        <p:nvSpPr>
          <p:cNvPr id="7" name="Shape 5"/>
          <p:cNvSpPr/>
          <p:nvPr/>
        </p:nvSpPr>
        <p:spPr>
          <a:xfrm>
            <a:off x="822960" y="1828800"/>
            <a:ext cx="4754880" cy="3611880"/>
          </a:xfrm>
          <a:prstGeom prst="roundRect">
            <a:avLst>
              <a:gd name="adj" fmla="val 2532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F6C65B">
                <a:alpha val="8600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43000" y="2103120"/>
            <a:ext cx="411480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F6C65B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Mean Method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1188720" y="2670048"/>
            <a:ext cx="4023360" cy="2743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6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To find one rational number between a and b: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1280160" y="3154680"/>
            <a:ext cx="3840480" cy="658368"/>
          </a:xfrm>
          <a:prstGeom prst="roundRect">
            <a:avLst>
              <a:gd name="adj" fmla="val 11111"/>
            </a:avLst>
          </a:prstGeom>
          <a:solidFill>
            <a:srgbClr val="132746"/>
          </a:solidFill>
          <a:ln w="1397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371600" y="3209544"/>
            <a:ext cx="3657600" cy="54864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21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middle = (a + b) / 2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1234440" y="4160520"/>
            <a:ext cx="3977640" cy="5029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400" dirty="0">
                <a:solidFill>
                  <a:srgbClr val="B7C4D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Repeat the process again and again → infinitely many.</a:t>
            </a:r>
            <a:endParaRPr lang="en-US" sz="1400" dirty="0"/>
          </a:p>
        </p:txBody>
      </p:sp>
      <p:sp>
        <p:nvSpPr>
          <p:cNvPr id="13" name="Shape 11"/>
          <p:cNvSpPr/>
          <p:nvPr/>
        </p:nvSpPr>
        <p:spPr>
          <a:xfrm>
            <a:off x="6492240" y="1828800"/>
            <a:ext cx="4754880" cy="3611880"/>
          </a:xfrm>
          <a:prstGeom prst="roundRect">
            <a:avLst>
              <a:gd name="adj" fmla="val 2532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5FE0FF">
                <a:alpha val="8600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812280" y="2103120"/>
            <a:ext cx="411480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5FE0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Example</a:t>
            </a:r>
            <a:endParaRPr lang="en-US" sz="2400" dirty="0"/>
          </a:p>
        </p:txBody>
      </p:sp>
      <p:sp>
        <p:nvSpPr>
          <p:cNvPr id="15" name="Shape 13"/>
          <p:cNvSpPr/>
          <p:nvPr/>
        </p:nvSpPr>
        <p:spPr>
          <a:xfrm>
            <a:off x="6995160" y="2743200"/>
            <a:ext cx="3749040" cy="502920"/>
          </a:xfrm>
          <a:prstGeom prst="roundRect">
            <a:avLst>
              <a:gd name="adj" fmla="val 14545"/>
            </a:avLst>
          </a:prstGeom>
          <a:solidFill>
            <a:srgbClr val="132746"/>
          </a:solidFill>
          <a:ln w="1397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086600" y="2798064"/>
            <a:ext cx="3566160" cy="3931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between 1/4 and 1/2</a:t>
            </a:r>
            <a:endParaRPr lang="en-US" sz="1800" dirty="0"/>
          </a:p>
        </p:txBody>
      </p:sp>
      <p:sp>
        <p:nvSpPr>
          <p:cNvPr id="17" name="Shape 15"/>
          <p:cNvSpPr/>
          <p:nvPr/>
        </p:nvSpPr>
        <p:spPr>
          <a:xfrm>
            <a:off x="6903720" y="3456432"/>
            <a:ext cx="3931920" cy="594360"/>
          </a:xfrm>
          <a:prstGeom prst="roundRect">
            <a:avLst>
              <a:gd name="adj" fmla="val 12308"/>
            </a:avLst>
          </a:prstGeom>
          <a:solidFill>
            <a:srgbClr val="132746"/>
          </a:solidFill>
          <a:ln w="13970">
            <a:solidFill>
              <a:srgbClr val="60E6A7">
                <a:alpha val="8000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995160" y="3511296"/>
            <a:ext cx="3749040" cy="4846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(1/4 + 1/2)/2 = 3/8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6903720" y="4315968"/>
            <a:ext cx="388620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4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 3/8 lies between 1/4 and 1/2.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21" name="Text 19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14</a:t>
            </a:r>
            <a:endParaRPr lang="en-US" sz="9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ide_cinematic_abstract_sci_fi_scene_with_a_de_batch_3_dark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The Mind-Bending Reveal</a:t>
            </a:r>
            <a:endParaRPr lang="en-US" sz="3200" dirty="0"/>
          </a:p>
        </p:txBody>
      </p:sp>
      <p:sp>
        <p:nvSpPr>
          <p:cNvPr id="5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Even a tiny gap on the number line contains infinitely many rational numbers.</a:t>
            </a:r>
            <a:endParaRPr lang="en-US" sz="1350" dirty="0"/>
          </a:p>
        </p:txBody>
      </p:sp>
      <p:sp>
        <p:nvSpPr>
          <p:cNvPr id="6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DEEP IDEA</a:t>
            </a:r>
            <a:endParaRPr lang="en-US" sz="880" dirty="0"/>
          </a:p>
        </p:txBody>
      </p:sp>
      <p:sp>
        <p:nvSpPr>
          <p:cNvPr id="8" name="Shape 5"/>
          <p:cNvSpPr/>
          <p:nvPr/>
        </p:nvSpPr>
        <p:spPr>
          <a:xfrm>
            <a:off x="914400" y="1920240"/>
            <a:ext cx="10332720" cy="2926080"/>
          </a:xfrm>
          <a:prstGeom prst="roundRect">
            <a:avLst>
              <a:gd name="adj" fmla="val 3125"/>
            </a:avLst>
          </a:prstGeom>
          <a:solidFill>
            <a:srgbClr val="06111F">
              <a:alpha val="68000"/>
            </a:srgbClr>
          </a:solidFill>
          <a:ln w="12700">
            <a:solidFill>
              <a:srgbClr val="F6C65B">
                <a:alpha val="50000"/>
              </a:srgbClr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1554480" y="3474720"/>
            <a:ext cx="9052560" cy="0"/>
          </a:xfrm>
          <a:prstGeom prst="line">
            <a:avLst/>
          </a:prstGeom>
          <a:noFill/>
          <a:ln w="29210">
            <a:solidFill>
              <a:srgbClr val="5FE0FF"/>
            </a:solidFill>
            <a:prstDash val="solid"/>
            <a:headEnd type="none"/>
            <a:tailEnd type="triangle"/>
          </a:ln>
        </p:spPr>
      </p:sp>
      <p:sp>
        <p:nvSpPr>
          <p:cNvPr id="10" name="Shape 7"/>
          <p:cNvSpPr/>
          <p:nvPr/>
        </p:nvSpPr>
        <p:spPr>
          <a:xfrm>
            <a:off x="1554480" y="3364992"/>
            <a:ext cx="0" cy="219456"/>
          </a:xfrm>
          <a:prstGeom prst="line">
            <a:avLst/>
          </a:prstGeom>
          <a:noFill/>
          <a:ln w="15240">
            <a:solidFill>
              <a:srgbClr val="F8FBFF">
                <a:alpha val="9000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444752" y="3675888"/>
            <a:ext cx="219456" cy="1463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</a:t>
            </a:r>
            <a:endParaRPr lang="en-US" sz="1000" dirty="0"/>
          </a:p>
        </p:txBody>
      </p:sp>
      <p:sp>
        <p:nvSpPr>
          <p:cNvPr id="12" name="Shape 9"/>
          <p:cNvSpPr/>
          <p:nvPr/>
        </p:nvSpPr>
        <p:spPr>
          <a:xfrm>
            <a:off x="10607040" y="3364992"/>
            <a:ext cx="0" cy="219456"/>
          </a:xfrm>
          <a:prstGeom prst="line">
            <a:avLst/>
          </a:prstGeom>
          <a:noFill/>
          <a:ln w="15240">
            <a:solidFill>
              <a:srgbClr val="F8FBFF">
                <a:alpha val="90000"/>
              </a:srgbClr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10497312" y="3675888"/>
            <a:ext cx="219456" cy="1463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</a:t>
            </a:r>
            <a:endParaRPr lang="en-US" sz="1000" dirty="0"/>
          </a:p>
        </p:txBody>
      </p:sp>
      <p:sp>
        <p:nvSpPr>
          <p:cNvPr id="14" name="Shape 11"/>
          <p:cNvSpPr/>
          <p:nvPr/>
        </p:nvSpPr>
        <p:spPr>
          <a:xfrm>
            <a:off x="3762756" y="3419856"/>
            <a:ext cx="109728" cy="109728"/>
          </a:xfrm>
          <a:prstGeom prst="ellipse">
            <a:avLst/>
          </a:prstGeom>
          <a:solidFill>
            <a:srgbClr val="5FE0FF"/>
          </a:solidFill>
          <a:ln w="12700">
            <a:solidFill>
              <a:srgbClr val="5FE0FF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3589020" y="2761488"/>
            <a:ext cx="457200" cy="16459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1/4</a:t>
            </a:r>
            <a:endParaRPr lang="en-US" sz="1000" dirty="0"/>
          </a:p>
        </p:txBody>
      </p:sp>
      <p:sp>
        <p:nvSpPr>
          <p:cNvPr id="16" name="Shape 13"/>
          <p:cNvSpPr/>
          <p:nvPr/>
        </p:nvSpPr>
        <p:spPr>
          <a:xfrm>
            <a:off x="4328541" y="3419856"/>
            <a:ext cx="109728" cy="109728"/>
          </a:xfrm>
          <a:prstGeom prst="ellipse">
            <a:avLst/>
          </a:prstGeom>
          <a:solidFill>
            <a:srgbClr val="5FE0FF"/>
          </a:solidFill>
          <a:ln w="12700">
            <a:solidFill>
              <a:srgbClr val="5FE0F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4154805" y="2761488"/>
            <a:ext cx="457200" cy="16459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5/16</a:t>
            </a:r>
            <a:endParaRPr lang="en-US" sz="1000" dirty="0"/>
          </a:p>
        </p:txBody>
      </p:sp>
      <p:sp>
        <p:nvSpPr>
          <p:cNvPr id="18" name="Shape 15"/>
          <p:cNvSpPr/>
          <p:nvPr/>
        </p:nvSpPr>
        <p:spPr>
          <a:xfrm>
            <a:off x="4894326" y="3419856"/>
            <a:ext cx="109728" cy="109728"/>
          </a:xfrm>
          <a:prstGeom prst="ellipse">
            <a:avLst/>
          </a:prstGeom>
          <a:solidFill>
            <a:srgbClr val="F6C65B"/>
          </a:solidFill>
          <a:ln w="12700">
            <a:solidFill>
              <a:srgbClr val="F6C65B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4720590" y="2761488"/>
            <a:ext cx="457200" cy="16459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3/8</a:t>
            </a:r>
            <a:endParaRPr lang="en-US" sz="1000" dirty="0"/>
          </a:p>
        </p:txBody>
      </p:sp>
      <p:sp>
        <p:nvSpPr>
          <p:cNvPr id="20" name="Shape 17"/>
          <p:cNvSpPr/>
          <p:nvPr/>
        </p:nvSpPr>
        <p:spPr>
          <a:xfrm>
            <a:off x="5460111" y="3419856"/>
            <a:ext cx="109728" cy="109728"/>
          </a:xfrm>
          <a:prstGeom prst="ellipse">
            <a:avLst/>
          </a:prstGeom>
          <a:solidFill>
            <a:srgbClr val="5FE0FF"/>
          </a:solidFill>
          <a:ln w="12700">
            <a:solidFill>
              <a:srgbClr val="5FE0FF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5286375" y="2761488"/>
            <a:ext cx="457200" cy="16459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7/16</a:t>
            </a:r>
            <a:endParaRPr lang="en-US" sz="1000" dirty="0"/>
          </a:p>
        </p:txBody>
      </p:sp>
      <p:sp>
        <p:nvSpPr>
          <p:cNvPr id="22" name="Shape 19"/>
          <p:cNvSpPr/>
          <p:nvPr/>
        </p:nvSpPr>
        <p:spPr>
          <a:xfrm>
            <a:off x="6025896" y="3419856"/>
            <a:ext cx="109728" cy="109728"/>
          </a:xfrm>
          <a:prstGeom prst="ellipse">
            <a:avLst/>
          </a:prstGeom>
          <a:solidFill>
            <a:srgbClr val="5FE0FF"/>
          </a:solidFill>
          <a:ln w="12700">
            <a:solidFill>
              <a:srgbClr val="5FE0FF"/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5852160" y="2761488"/>
            <a:ext cx="457200" cy="16459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1/2</a:t>
            </a:r>
            <a:endParaRPr lang="en-US" sz="1000" dirty="0"/>
          </a:p>
        </p:txBody>
      </p:sp>
      <p:sp>
        <p:nvSpPr>
          <p:cNvPr id="24" name="Text 21"/>
          <p:cNvSpPr/>
          <p:nvPr/>
        </p:nvSpPr>
        <p:spPr>
          <a:xfrm>
            <a:off x="1280160" y="5230368"/>
            <a:ext cx="960120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Zoom in once → more numbers. Zoom in again → more numbers. This never ends.</a:t>
            </a:r>
            <a:endParaRPr lang="en-US" sz="1800" dirty="0"/>
          </a:p>
        </p:txBody>
      </p:sp>
      <p:sp>
        <p:nvSpPr>
          <p:cNvPr id="25" name="Text 22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26" name="Text 23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15</a:t>
            </a:r>
            <a:endParaRPr lang="en-US" sz="9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NCERT-Style Power Example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Use properties to simplify, not to blindly calculate.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SOLVED WALKTHROUGH</a:t>
            </a:r>
            <a:endParaRPr lang="en-US" sz="880" dirty="0"/>
          </a:p>
        </p:txBody>
      </p:sp>
      <p:sp>
        <p:nvSpPr>
          <p:cNvPr id="7" name="Shape 5"/>
          <p:cNvSpPr/>
          <p:nvPr/>
        </p:nvSpPr>
        <p:spPr>
          <a:xfrm>
            <a:off x="777240" y="1737360"/>
            <a:ext cx="10652760" cy="4389120"/>
          </a:xfrm>
          <a:prstGeom prst="roundRect">
            <a:avLst>
              <a:gd name="adj" fmla="val 2083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F6C65B">
                <a:alpha val="8500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051560" y="1975104"/>
            <a:ext cx="594360" cy="1828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Find: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2057400" y="1938528"/>
            <a:ext cx="8412480" cy="25603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2200" b="1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3/7 + (−6/11) + (−8/21) + 5/22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051560" y="2688336"/>
            <a:ext cx="1005840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600" dirty="0">
                <a:solidFill>
                  <a:srgbClr val="5FE0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Method A: LCM of 7, 11, 21, 22 is 462.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051560" y="3127248"/>
            <a:ext cx="1005840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198/462 − 252/462 − 176/462 + 105/462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1051560" y="3611880"/>
            <a:ext cx="10058400" cy="3200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F6C65B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= −125/462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1051560" y="4572000"/>
            <a:ext cx="10058400" cy="3657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B7C4D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Teacher move: show how common denominator creates one “unit language” before adding.</a:t>
            </a:r>
            <a:endParaRPr lang="en-US" sz="1500" dirty="0"/>
          </a:p>
        </p:txBody>
      </p:sp>
      <p:sp>
        <p:nvSpPr>
          <p:cNvPr id="14" name="Text 12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15" name="Text 13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16</a:t>
            </a:r>
            <a:endParaRPr lang="en-US" sz="9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Misconception Pit Stop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Use these quick checks to catch common mistakes immediately.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CHECKPOINT</a:t>
            </a:r>
            <a:endParaRPr lang="en-US" sz="880" dirty="0"/>
          </a:p>
        </p:txBody>
      </p:sp>
      <p:sp>
        <p:nvSpPr>
          <p:cNvPr id="7" name="Shape 5"/>
          <p:cNvSpPr/>
          <p:nvPr/>
        </p:nvSpPr>
        <p:spPr>
          <a:xfrm>
            <a:off x="731520" y="1737360"/>
            <a:ext cx="5166360" cy="960120"/>
          </a:xfrm>
          <a:prstGeom prst="roundRect">
            <a:avLst>
              <a:gd name="adj" fmla="val 9524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96112" y="1901952"/>
            <a:ext cx="480060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Is every fraction rational?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896112" y="2240280"/>
            <a:ext cx="480060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Yes, if denominator is not zero.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6355080" y="1737360"/>
            <a:ext cx="5166360" cy="960120"/>
          </a:xfrm>
          <a:prstGeom prst="roundRect">
            <a:avLst>
              <a:gd name="adj" fmla="val 9524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519672" y="1901952"/>
            <a:ext cx="480060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Is every integer rational?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6519672" y="2240280"/>
            <a:ext cx="480060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5FE0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Yes: n = n/1.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731520" y="3127248"/>
            <a:ext cx="5166360" cy="960120"/>
          </a:xfrm>
          <a:prstGeom prst="roundRect">
            <a:avLst>
              <a:gd name="adj" fmla="val 9524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896112" y="3291840"/>
            <a:ext cx="480060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Can 0 be a denominator?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896112" y="3630168"/>
            <a:ext cx="480060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No. Division by zero is undefined.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6355080" y="3127248"/>
            <a:ext cx="5166360" cy="960120"/>
          </a:xfrm>
          <a:prstGeom prst="roundRect">
            <a:avLst>
              <a:gd name="adj" fmla="val 9524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519672" y="3291840"/>
            <a:ext cx="480060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Is subtraction commutative?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6519672" y="3630168"/>
            <a:ext cx="480060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5FE0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No: a − b is not always b − a.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731520" y="4517136"/>
            <a:ext cx="5166360" cy="960120"/>
          </a:xfrm>
          <a:prstGeom prst="roundRect">
            <a:avLst>
              <a:gd name="adj" fmla="val 9524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896112" y="4681728"/>
            <a:ext cx="480060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Does 0 have reciprocal?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896112" y="5020056"/>
            <a:ext cx="480060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No. 0 × anything = 0, never 1.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6355080" y="4517136"/>
            <a:ext cx="5166360" cy="960120"/>
          </a:xfrm>
          <a:prstGeom prst="roundRect">
            <a:avLst>
              <a:gd name="adj" fmla="val 9524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519672" y="4681728"/>
            <a:ext cx="480060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Are there finitely many rationals between two rationals?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6519672" y="5020056"/>
            <a:ext cx="480060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5FE0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No. Countlessly many.</a:t>
            </a:r>
            <a:endParaRPr lang="en-US" sz="1250" dirty="0"/>
          </a:p>
        </p:txBody>
      </p:sp>
      <p:sp>
        <p:nvSpPr>
          <p:cNvPr id="25" name="Text 23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26" name="Text 24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17</a:t>
            </a:r>
            <a:endParaRPr lang="en-US" sz="9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wide_high_quality_fantasy_illustration_3d_rende_batch_2_dark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Class Activity: Rational Number Detective</a:t>
            </a:r>
            <a:endParaRPr lang="en-US" sz="3200" dirty="0"/>
          </a:p>
        </p:txBody>
      </p:sp>
      <p:sp>
        <p:nvSpPr>
          <p:cNvPr id="5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Students classify, place, and transform numbers.</a:t>
            </a:r>
            <a:endParaRPr lang="en-US" sz="1350" dirty="0"/>
          </a:p>
        </p:txBody>
      </p:sp>
      <p:sp>
        <p:nvSpPr>
          <p:cNvPr id="6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ACTIVITY</a:t>
            </a:r>
            <a:endParaRPr lang="en-US" sz="880" dirty="0"/>
          </a:p>
        </p:txBody>
      </p:sp>
      <p:sp>
        <p:nvSpPr>
          <p:cNvPr id="8" name="Shape 5"/>
          <p:cNvSpPr/>
          <p:nvPr/>
        </p:nvSpPr>
        <p:spPr>
          <a:xfrm>
            <a:off x="777240" y="1828800"/>
            <a:ext cx="3429000" cy="3429000"/>
          </a:xfrm>
          <a:prstGeom prst="roundRect">
            <a:avLst>
              <a:gd name="adj" fmla="val 2667"/>
            </a:avLst>
          </a:prstGeom>
          <a:solidFill>
            <a:srgbClr val="06111F">
              <a:alpha val="80000"/>
            </a:srgbClr>
          </a:solidFill>
          <a:ln w="12700">
            <a:solidFill>
              <a:srgbClr val="F6C65B">
                <a:alpha val="72000"/>
              </a:srgbClr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143000" y="2148840"/>
            <a:ext cx="2697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F6C65B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Round 1</a:t>
            </a:r>
            <a:endParaRPr lang="en-US" sz="2300" dirty="0"/>
          </a:p>
        </p:txBody>
      </p:sp>
      <p:sp>
        <p:nvSpPr>
          <p:cNvPr id="10" name="Text 7"/>
          <p:cNvSpPr/>
          <p:nvPr/>
        </p:nvSpPr>
        <p:spPr>
          <a:xfrm>
            <a:off x="1051560" y="2788920"/>
            <a:ext cx="2880360" cy="5943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Classify each number as natural, whole, integer, rational.</a:t>
            </a:r>
            <a:endParaRPr lang="en-US" sz="1500" dirty="0"/>
          </a:p>
        </p:txBody>
      </p:sp>
      <p:sp>
        <p:nvSpPr>
          <p:cNvPr id="11" name="Shape 8"/>
          <p:cNvSpPr/>
          <p:nvPr/>
        </p:nvSpPr>
        <p:spPr>
          <a:xfrm>
            <a:off x="960120" y="3822192"/>
            <a:ext cx="3063240" cy="594360"/>
          </a:xfrm>
          <a:prstGeom prst="roundRect">
            <a:avLst>
              <a:gd name="adj" fmla="val 12308"/>
            </a:avLst>
          </a:prstGeom>
          <a:solidFill>
            <a:srgbClr val="132746"/>
          </a:solidFill>
          <a:ln w="1397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1051560" y="3877056"/>
            <a:ext cx="2880360" cy="4846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−3, 0, 7, 2/5, −8/3</a:t>
            </a:r>
            <a:endParaRPr lang="en-US" sz="1800" dirty="0"/>
          </a:p>
        </p:txBody>
      </p:sp>
      <p:sp>
        <p:nvSpPr>
          <p:cNvPr id="13" name="Shape 10"/>
          <p:cNvSpPr/>
          <p:nvPr/>
        </p:nvSpPr>
        <p:spPr>
          <a:xfrm>
            <a:off x="4407408" y="1828800"/>
            <a:ext cx="3429000" cy="3429000"/>
          </a:xfrm>
          <a:prstGeom prst="roundRect">
            <a:avLst>
              <a:gd name="adj" fmla="val 2667"/>
            </a:avLst>
          </a:prstGeom>
          <a:solidFill>
            <a:srgbClr val="06111F">
              <a:alpha val="80000"/>
            </a:srgbClr>
          </a:solidFill>
          <a:ln w="12700">
            <a:solidFill>
              <a:srgbClr val="5FE0FF">
                <a:alpha val="72000"/>
              </a:srgbClr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4773168" y="2148840"/>
            <a:ext cx="2697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5FE0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Round 2</a:t>
            </a:r>
            <a:endParaRPr lang="en-US" sz="2300" dirty="0"/>
          </a:p>
        </p:txBody>
      </p:sp>
      <p:sp>
        <p:nvSpPr>
          <p:cNvPr id="15" name="Text 12"/>
          <p:cNvSpPr/>
          <p:nvPr/>
        </p:nvSpPr>
        <p:spPr>
          <a:xfrm>
            <a:off x="4681728" y="2788920"/>
            <a:ext cx="2880360" cy="5943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Put these on a number line and defend your position.</a:t>
            </a:r>
            <a:endParaRPr lang="en-US" sz="1500" dirty="0"/>
          </a:p>
        </p:txBody>
      </p:sp>
      <p:sp>
        <p:nvSpPr>
          <p:cNvPr id="16" name="Shape 13"/>
          <p:cNvSpPr/>
          <p:nvPr/>
        </p:nvSpPr>
        <p:spPr>
          <a:xfrm>
            <a:off x="4590288" y="3822192"/>
            <a:ext cx="3063240" cy="594360"/>
          </a:xfrm>
          <a:prstGeom prst="roundRect">
            <a:avLst>
              <a:gd name="adj" fmla="val 12308"/>
            </a:avLst>
          </a:prstGeom>
          <a:solidFill>
            <a:srgbClr val="132746"/>
          </a:solidFill>
          <a:ln w="13970">
            <a:solidFill>
              <a:srgbClr val="5FE0FF">
                <a:alpha val="80000"/>
              </a:srgbClr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4681728" y="3877056"/>
            <a:ext cx="2880360" cy="4846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−1/2, 3/4, −5/4</a:t>
            </a:r>
            <a:endParaRPr lang="en-US" sz="1800" dirty="0"/>
          </a:p>
        </p:txBody>
      </p:sp>
      <p:sp>
        <p:nvSpPr>
          <p:cNvPr id="18" name="Shape 15"/>
          <p:cNvSpPr/>
          <p:nvPr/>
        </p:nvSpPr>
        <p:spPr>
          <a:xfrm>
            <a:off x="8046720" y="1828800"/>
            <a:ext cx="3429000" cy="3429000"/>
          </a:xfrm>
          <a:prstGeom prst="roundRect">
            <a:avLst>
              <a:gd name="adj" fmla="val 2667"/>
            </a:avLst>
          </a:prstGeom>
          <a:solidFill>
            <a:srgbClr val="06111F">
              <a:alpha val="80000"/>
            </a:srgbClr>
          </a:solidFill>
          <a:ln w="12700">
            <a:solidFill>
              <a:srgbClr val="BBA7FF">
                <a:alpha val="72000"/>
              </a:srgbClr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8412480" y="2148840"/>
            <a:ext cx="2697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BBA7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Round 3</a:t>
            </a:r>
            <a:endParaRPr lang="en-US" sz="2300" dirty="0"/>
          </a:p>
        </p:txBody>
      </p:sp>
      <p:sp>
        <p:nvSpPr>
          <p:cNvPr id="20" name="Text 17"/>
          <p:cNvSpPr/>
          <p:nvPr/>
        </p:nvSpPr>
        <p:spPr>
          <a:xfrm>
            <a:off x="8321040" y="2788920"/>
            <a:ext cx="2880360" cy="5943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Find 3 rational numbers between 1/3 and 1/2.</a:t>
            </a:r>
            <a:endParaRPr lang="en-US" sz="1500" dirty="0"/>
          </a:p>
        </p:txBody>
      </p:sp>
      <p:sp>
        <p:nvSpPr>
          <p:cNvPr id="21" name="Shape 18"/>
          <p:cNvSpPr/>
          <p:nvPr/>
        </p:nvSpPr>
        <p:spPr>
          <a:xfrm>
            <a:off x="8229600" y="3822192"/>
            <a:ext cx="3063240" cy="594360"/>
          </a:xfrm>
          <a:prstGeom prst="roundRect">
            <a:avLst>
              <a:gd name="adj" fmla="val 12308"/>
            </a:avLst>
          </a:prstGeom>
          <a:solidFill>
            <a:srgbClr val="132746"/>
          </a:solidFill>
          <a:ln w="13970">
            <a:solidFill>
              <a:srgbClr val="BBA7FF">
                <a:alpha val="80000"/>
              </a:srgbClr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8321040" y="3877056"/>
            <a:ext cx="2880360" cy="4846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Use mean or common denominator</a:t>
            </a:r>
            <a:endParaRPr lang="en-US" sz="1500" dirty="0"/>
          </a:p>
        </p:txBody>
      </p:sp>
      <p:sp>
        <p:nvSpPr>
          <p:cNvPr id="23" name="Text 20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24" name="Text 21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18</a:t>
            </a:r>
            <a:endParaRPr lang="en-US" sz="9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Pause &amp; Solve: NCERT Foundation Drill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Give students 4–5 minutes. Let them solve before revealing.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STUDENT WORK</a:t>
            </a:r>
            <a:endParaRPr lang="en-US" sz="880" dirty="0"/>
          </a:p>
        </p:txBody>
      </p:sp>
      <p:sp>
        <p:nvSpPr>
          <p:cNvPr id="7" name="Shape 5"/>
          <p:cNvSpPr/>
          <p:nvPr/>
        </p:nvSpPr>
        <p:spPr>
          <a:xfrm>
            <a:off x="822960" y="1874520"/>
            <a:ext cx="10561320" cy="4343400"/>
          </a:xfrm>
          <a:prstGeom prst="roundRect">
            <a:avLst>
              <a:gd name="adj" fmla="val 2105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43000" y="2286000"/>
            <a:ext cx="9966960" cy="2926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1. Name the property used:  13/17 × (−2/7) = (−2/7) × 13/17</a:t>
            </a:r>
            <a:endParaRPr lang="en-US" sz="1700" dirty="0"/>
          </a:p>
        </p:txBody>
      </p:sp>
      <p:sp>
        <p:nvSpPr>
          <p:cNvPr id="9" name="Text 7"/>
          <p:cNvSpPr/>
          <p:nvPr/>
        </p:nvSpPr>
        <p:spPr>
          <a:xfrm>
            <a:off x="1143000" y="2926080"/>
            <a:ext cx="9966960" cy="2926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2. Find the additive inverse of −7/9.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1143000" y="3566160"/>
            <a:ext cx="9966960" cy="2926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3. Find the multiplicative inverse of −11/4.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1143000" y="4206240"/>
            <a:ext cx="9966960" cy="2926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4. Find a rational number between −1/2 and 1/4.</a:t>
            </a:r>
            <a:endParaRPr lang="en-US" sz="1700" dirty="0"/>
          </a:p>
        </p:txBody>
      </p:sp>
      <p:sp>
        <p:nvSpPr>
          <p:cNvPr id="12" name="Text 10"/>
          <p:cNvSpPr/>
          <p:nvPr/>
        </p:nvSpPr>
        <p:spPr>
          <a:xfrm>
            <a:off x="1143000" y="4846320"/>
            <a:ext cx="9966960" cy="2926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5. Simplify using distributivity:  7/5 × (3/12) + 7/5 × (5/12)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14" name="Text 12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19</a:t>
            </a:r>
            <a:endParaRPr lang="en-US" sz="9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Solution Reveal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Use this slide after students attempt the drill.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ANSWER KEY</a:t>
            </a:r>
            <a:endParaRPr lang="en-US" sz="880" dirty="0"/>
          </a:p>
        </p:txBody>
      </p:sp>
      <p:sp>
        <p:nvSpPr>
          <p:cNvPr id="7" name="Shape 5"/>
          <p:cNvSpPr/>
          <p:nvPr/>
        </p:nvSpPr>
        <p:spPr>
          <a:xfrm>
            <a:off x="822960" y="1874520"/>
            <a:ext cx="10561320" cy="4343400"/>
          </a:xfrm>
          <a:prstGeom prst="roundRect">
            <a:avLst>
              <a:gd name="adj" fmla="val 2105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60E6A7">
                <a:alpha val="7800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43000" y="2286000"/>
            <a:ext cx="9966960" cy="2926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700" b="1" dirty="0">
                <a:solidFill>
                  <a:srgbClr val="60E6A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 Commutativity of multiplication</a:t>
            </a:r>
            <a:endParaRPr lang="en-US" sz="1700" dirty="0"/>
          </a:p>
        </p:txBody>
      </p:sp>
      <p:sp>
        <p:nvSpPr>
          <p:cNvPr id="9" name="Text 7"/>
          <p:cNvSpPr/>
          <p:nvPr/>
        </p:nvSpPr>
        <p:spPr>
          <a:xfrm>
            <a:off x="1143000" y="2926080"/>
            <a:ext cx="9966960" cy="2926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2. Additive inverse of −7/9 is 7/9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1143000" y="3566160"/>
            <a:ext cx="9966960" cy="2926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3. Multiplicative inverse of −11/4 is −4/11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1143000" y="4206240"/>
            <a:ext cx="9966960" cy="2926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F8FBFF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4. Mean = [−1/2 + 1/4] / 2 = −1/8</a:t>
            </a:r>
            <a:endParaRPr lang="en-US" sz="1700" dirty="0"/>
          </a:p>
        </p:txBody>
      </p:sp>
      <p:sp>
        <p:nvSpPr>
          <p:cNvPr id="12" name="Text 10"/>
          <p:cNvSpPr/>
          <p:nvPr/>
        </p:nvSpPr>
        <p:spPr>
          <a:xfrm>
            <a:off x="1143000" y="4846320"/>
            <a:ext cx="9966960" cy="29260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700" b="1" dirty="0">
                <a:solidFill>
                  <a:srgbClr val="F6C65B"/>
                </a:solidFill>
                <a:latin typeface="Cambria Math" pitchFamily="34" charset="0"/>
                <a:ea typeface="Cambria Math" pitchFamily="34" charset="-122"/>
                <a:cs typeface="Cambria Math" pitchFamily="34" charset="-120"/>
              </a:rPr>
              <a:t>5. 7/5 × (3/12 + 5/12) = 7/5 × 8/12 = 14/15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14" name="Text 12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20</a:t>
            </a:r>
            <a:endParaRPr lang="en-US" sz="9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ide_cinematic_high_detail_educational_fantasy_batch_1_dark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Chapter Map: What Students Must Master</a:t>
            </a:r>
            <a:endParaRPr lang="en-US" sz="3200" dirty="0"/>
          </a:p>
        </p:txBody>
      </p:sp>
      <p:sp>
        <p:nvSpPr>
          <p:cNvPr id="5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This is the whole chapter in one memory frame.</a:t>
            </a:r>
            <a:endParaRPr lang="en-US" sz="1350" dirty="0"/>
          </a:p>
        </p:txBody>
      </p:sp>
      <p:sp>
        <p:nvSpPr>
          <p:cNvPr id="6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RECAP</a:t>
            </a:r>
            <a:endParaRPr lang="en-US" sz="880" dirty="0"/>
          </a:p>
        </p:txBody>
      </p:sp>
      <p:sp>
        <p:nvSpPr>
          <p:cNvPr id="8" name="Shape 5"/>
          <p:cNvSpPr/>
          <p:nvPr/>
        </p:nvSpPr>
        <p:spPr>
          <a:xfrm>
            <a:off x="822960" y="1737360"/>
            <a:ext cx="5029200" cy="676656"/>
          </a:xfrm>
          <a:prstGeom prst="roundRect">
            <a:avLst>
              <a:gd name="adj" fmla="val 13514"/>
            </a:avLst>
          </a:prstGeom>
          <a:solidFill>
            <a:srgbClr val="06111F">
              <a:alpha val="78000"/>
            </a:srgbClr>
          </a:solidFill>
          <a:ln w="12700">
            <a:solidFill>
              <a:srgbClr val="F6C65B">
                <a:alpha val="65000"/>
              </a:srgbClr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960120" y="1883664"/>
            <a:ext cx="128016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Need</a:t>
            </a:r>
            <a:endParaRPr lang="en-US" sz="1300" dirty="0"/>
          </a:p>
        </p:txBody>
      </p:sp>
      <p:sp>
        <p:nvSpPr>
          <p:cNvPr id="10" name="Text 7"/>
          <p:cNvSpPr/>
          <p:nvPr/>
        </p:nvSpPr>
        <p:spPr>
          <a:xfrm>
            <a:off x="2331720" y="1883664"/>
            <a:ext cx="329184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Solve equations beyond integers</a:t>
            </a:r>
            <a:endParaRPr lang="en-US" sz="1250" dirty="0"/>
          </a:p>
        </p:txBody>
      </p:sp>
      <p:sp>
        <p:nvSpPr>
          <p:cNvPr id="11" name="Shape 8"/>
          <p:cNvSpPr/>
          <p:nvPr/>
        </p:nvSpPr>
        <p:spPr>
          <a:xfrm>
            <a:off x="6309360" y="1737360"/>
            <a:ext cx="5029200" cy="676656"/>
          </a:xfrm>
          <a:prstGeom prst="roundRect">
            <a:avLst>
              <a:gd name="adj" fmla="val 13514"/>
            </a:avLst>
          </a:prstGeom>
          <a:solidFill>
            <a:srgbClr val="06111F">
              <a:alpha val="78000"/>
            </a:srgbClr>
          </a:solidFill>
          <a:ln w="12700">
            <a:solidFill>
              <a:srgbClr val="5FE0FF">
                <a:alpha val="65000"/>
              </a:srgbClr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446520" y="1883664"/>
            <a:ext cx="128016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FE0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Definition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7818120" y="1883664"/>
            <a:ext cx="329184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p/q, q ≠ 0</a:t>
            </a:r>
            <a:endParaRPr lang="en-US" sz="1250" dirty="0"/>
          </a:p>
        </p:txBody>
      </p:sp>
      <p:sp>
        <p:nvSpPr>
          <p:cNvPr id="14" name="Shape 11"/>
          <p:cNvSpPr/>
          <p:nvPr/>
        </p:nvSpPr>
        <p:spPr>
          <a:xfrm>
            <a:off x="822960" y="2788920"/>
            <a:ext cx="5029200" cy="676656"/>
          </a:xfrm>
          <a:prstGeom prst="roundRect">
            <a:avLst>
              <a:gd name="adj" fmla="val 13514"/>
            </a:avLst>
          </a:prstGeom>
          <a:solidFill>
            <a:srgbClr val="06111F">
              <a:alpha val="78000"/>
            </a:srgbClr>
          </a:solidFill>
          <a:ln w="12700">
            <a:solidFill>
              <a:srgbClr val="F6C65B">
                <a:alpha val="65000"/>
              </a:srgbClr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960120" y="2935224"/>
            <a:ext cx="128016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Operations</a:t>
            </a:r>
            <a:endParaRPr lang="en-US" sz="1300" dirty="0"/>
          </a:p>
        </p:txBody>
      </p:sp>
      <p:sp>
        <p:nvSpPr>
          <p:cNvPr id="16" name="Text 13"/>
          <p:cNvSpPr/>
          <p:nvPr/>
        </p:nvSpPr>
        <p:spPr>
          <a:xfrm>
            <a:off x="2331720" y="2935224"/>
            <a:ext cx="329184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+ , − , × , ÷ non-zero</a:t>
            </a:r>
            <a:endParaRPr lang="en-US" sz="1250" dirty="0"/>
          </a:p>
        </p:txBody>
      </p:sp>
      <p:sp>
        <p:nvSpPr>
          <p:cNvPr id="17" name="Shape 14"/>
          <p:cNvSpPr/>
          <p:nvPr/>
        </p:nvSpPr>
        <p:spPr>
          <a:xfrm>
            <a:off x="6309360" y="2788920"/>
            <a:ext cx="5029200" cy="676656"/>
          </a:xfrm>
          <a:prstGeom prst="roundRect">
            <a:avLst>
              <a:gd name="adj" fmla="val 13514"/>
            </a:avLst>
          </a:prstGeom>
          <a:solidFill>
            <a:srgbClr val="06111F">
              <a:alpha val="78000"/>
            </a:srgbClr>
          </a:solidFill>
          <a:ln w="12700">
            <a:solidFill>
              <a:srgbClr val="5FE0FF">
                <a:alpha val="65000"/>
              </a:srgbClr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6446520" y="2935224"/>
            <a:ext cx="128016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FE0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Properties</a:t>
            </a:r>
            <a:endParaRPr lang="en-US" sz="1300" dirty="0"/>
          </a:p>
        </p:txBody>
      </p:sp>
      <p:sp>
        <p:nvSpPr>
          <p:cNvPr id="19" name="Text 16"/>
          <p:cNvSpPr/>
          <p:nvPr/>
        </p:nvSpPr>
        <p:spPr>
          <a:xfrm>
            <a:off x="7818120" y="2935224"/>
            <a:ext cx="329184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closure, commutative, associative</a:t>
            </a:r>
            <a:endParaRPr lang="en-US" sz="1250" dirty="0"/>
          </a:p>
        </p:txBody>
      </p:sp>
      <p:sp>
        <p:nvSpPr>
          <p:cNvPr id="20" name="Shape 17"/>
          <p:cNvSpPr/>
          <p:nvPr/>
        </p:nvSpPr>
        <p:spPr>
          <a:xfrm>
            <a:off x="822960" y="3840480"/>
            <a:ext cx="5029200" cy="676656"/>
          </a:xfrm>
          <a:prstGeom prst="roundRect">
            <a:avLst>
              <a:gd name="adj" fmla="val 13514"/>
            </a:avLst>
          </a:prstGeom>
          <a:solidFill>
            <a:srgbClr val="06111F">
              <a:alpha val="78000"/>
            </a:srgbClr>
          </a:solidFill>
          <a:ln w="12700">
            <a:solidFill>
              <a:srgbClr val="F6C65B">
                <a:alpha val="65000"/>
              </a:srgbClr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960120" y="3986784"/>
            <a:ext cx="128016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Identities</a:t>
            </a:r>
            <a:endParaRPr lang="en-US" sz="1300" dirty="0"/>
          </a:p>
        </p:txBody>
      </p:sp>
      <p:sp>
        <p:nvSpPr>
          <p:cNvPr id="22" name="Text 19"/>
          <p:cNvSpPr/>
          <p:nvPr/>
        </p:nvSpPr>
        <p:spPr>
          <a:xfrm>
            <a:off x="2331720" y="3986784"/>
            <a:ext cx="329184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 for addition, 1 for multiplication</a:t>
            </a:r>
            <a:endParaRPr lang="en-US" sz="1250" dirty="0"/>
          </a:p>
        </p:txBody>
      </p:sp>
      <p:sp>
        <p:nvSpPr>
          <p:cNvPr id="23" name="Shape 20"/>
          <p:cNvSpPr/>
          <p:nvPr/>
        </p:nvSpPr>
        <p:spPr>
          <a:xfrm>
            <a:off x="6309360" y="3840480"/>
            <a:ext cx="5029200" cy="676656"/>
          </a:xfrm>
          <a:prstGeom prst="roundRect">
            <a:avLst>
              <a:gd name="adj" fmla="val 13514"/>
            </a:avLst>
          </a:prstGeom>
          <a:solidFill>
            <a:srgbClr val="06111F">
              <a:alpha val="78000"/>
            </a:srgbClr>
          </a:solidFill>
          <a:ln w="12700">
            <a:solidFill>
              <a:srgbClr val="5FE0FF">
                <a:alpha val="65000"/>
              </a:srgbClr>
            </a:solidFill>
            <a:prstDash val="solid"/>
          </a:ln>
        </p:spPr>
      </p:sp>
      <p:sp>
        <p:nvSpPr>
          <p:cNvPr id="24" name="Text 21"/>
          <p:cNvSpPr/>
          <p:nvPr/>
        </p:nvSpPr>
        <p:spPr>
          <a:xfrm>
            <a:off x="6446520" y="3986784"/>
            <a:ext cx="128016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FE0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Inverses</a:t>
            </a:r>
            <a:endParaRPr lang="en-US" sz="1300" dirty="0"/>
          </a:p>
        </p:txBody>
      </p:sp>
      <p:sp>
        <p:nvSpPr>
          <p:cNvPr id="25" name="Text 22"/>
          <p:cNvSpPr/>
          <p:nvPr/>
        </p:nvSpPr>
        <p:spPr>
          <a:xfrm>
            <a:off x="7818120" y="3986784"/>
            <a:ext cx="329184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−a and reciprocal</a:t>
            </a:r>
            <a:endParaRPr lang="en-US" sz="1250" dirty="0"/>
          </a:p>
        </p:txBody>
      </p:sp>
      <p:sp>
        <p:nvSpPr>
          <p:cNvPr id="26" name="Shape 23"/>
          <p:cNvSpPr/>
          <p:nvPr/>
        </p:nvSpPr>
        <p:spPr>
          <a:xfrm>
            <a:off x="822960" y="4892040"/>
            <a:ext cx="5029200" cy="676656"/>
          </a:xfrm>
          <a:prstGeom prst="roundRect">
            <a:avLst>
              <a:gd name="adj" fmla="val 13514"/>
            </a:avLst>
          </a:prstGeom>
          <a:solidFill>
            <a:srgbClr val="06111F">
              <a:alpha val="78000"/>
            </a:srgbClr>
          </a:solidFill>
          <a:ln w="12700">
            <a:solidFill>
              <a:srgbClr val="F6C65B">
                <a:alpha val="65000"/>
              </a:srgbClr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960120" y="5038344"/>
            <a:ext cx="128016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Distributivity</a:t>
            </a:r>
            <a:endParaRPr lang="en-US" sz="1300" dirty="0"/>
          </a:p>
        </p:txBody>
      </p:sp>
      <p:sp>
        <p:nvSpPr>
          <p:cNvPr id="28" name="Text 25"/>
          <p:cNvSpPr/>
          <p:nvPr/>
        </p:nvSpPr>
        <p:spPr>
          <a:xfrm>
            <a:off x="2331720" y="5038344"/>
            <a:ext cx="329184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a(b ± c) = ab ± ac</a:t>
            </a:r>
            <a:endParaRPr lang="en-US" sz="1250" dirty="0"/>
          </a:p>
        </p:txBody>
      </p:sp>
      <p:sp>
        <p:nvSpPr>
          <p:cNvPr id="29" name="Shape 26"/>
          <p:cNvSpPr/>
          <p:nvPr/>
        </p:nvSpPr>
        <p:spPr>
          <a:xfrm>
            <a:off x="6309360" y="4892040"/>
            <a:ext cx="5029200" cy="676656"/>
          </a:xfrm>
          <a:prstGeom prst="roundRect">
            <a:avLst>
              <a:gd name="adj" fmla="val 13514"/>
            </a:avLst>
          </a:prstGeom>
          <a:solidFill>
            <a:srgbClr val="06111F">
              <a:alpha val="78000"/>
            </a:srgbClr>
          </a:solidFill>
          <a:ln w="12700">
            <a:solidFill>
              <a:srgbClr val="5FE0FF">
                <a:alpha val="65000"/>
              </a:srgbClr>
            </a:solidFill>
            <a:prstDash val="solid"/>
          </a:ln>
        </p:spPr>
      </p:sp>
      <p:sp>
        <p:nvSpPr>
          <p:cNvPr id="30" name="Text 27"/>
          <p:cNvSpPr/>
          <p:nvPr/>
        </p:nvSpPr>
        <p:spPr>
          <a:xfrm>
            <a:off x="6446520" y="5038344"/>
            <a:ext cx="1280160" cy="201168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5FE0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Density</a:t>
            </a:r>
            <a:endParaRPr lang="en-US" sz="1300" dirty="0"/>
          </a:p>
        </p:txBody>
      </p:sp>
      <p:sp>
        <p:nvSpPr>
          <p:cNvPr id="31" name="Text 28"/>
          <p:cNvSpPr/>
          <p:nvPr/>
        </p:nvSpPr>
        <p:spPr>
          <a:xfrm>
            <a:off x="7818120" y="5038344"/>
            <a:ext cx="329184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25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infinite rationals between two rationals</a:t>
            </a:r>
            <a:endParaRPr lang="en-US" sz="1250" dirty="0"/>
          </a:p>
        </p:txBody>
      </p:sp>
      <p:sp>
        <p:nvSpPr>
          <p:cNvPr id="32" name="Text 29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33" name="Text 30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21</a:t>
            </a:r>
            <a:endParaRPr lang="en-US" sz="9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ide_cinematic_high_detail_educational_fantasy_batch_1_dark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658368" y="960120"/>
            <a:ext cx="749808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l" indent="0" marL="0">
              <a:buNone/>
            </a:pPr>
            <a:r>
              <a:rPr lang="en-US" sz="34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Rational Numbers are not “fractions”.</a:t>
            </a:r>
            <a:endParaRPr lang="en-US" sz="3400" dirty="0"/>
          </a:p>
        </p:txBody>
      </p:sp>
      <p:sp>
        <p:nvSpPr>
          <p:cNvPr id="5" name="Text 2"/>
          <p:cNvSpPr/>
          <p:nvPr/>
        </p:nvSpPr>
        <p:spPr>
          <a:xfrm>
            <a:off x="658368" y="1572768"/>
            <a:ext cx="804672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l" indent="0" marL="0">
              <a:buNone/>
            </a:pPr>
            <a:r>
              <a:rPr lang="en-US" sz="3000" b="1" dirty="0">
                <a:solidFill>
                  <a:srgbClr val="F6C65B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They are a complete language for simple equations.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713232" y="2788920"/>
            <a:ext cx="5394960" cy="2148840"/>
          </a:xfrm>
          <a:prstGeom prst="roundRect">
            <a:avLst>
              <a:gd name="adj" fmla="val 4255"/>
            </a:avLst>
          </a:prstGeom>
          <a:solidFill>
            <a:srgbClr val="06111F">
              <a:alpha val="84000"/>
            </a:srgbClr>
          </a:solidFill>
          <a:ln w="12700">
            <a:solidFill>
              <a:srgbClr val="F6C65B">
                <a:alpha val="6500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960120" y="3063240"/>
            <a:ext cx="489204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Closing line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960120" y="3639312"/>
            <a:ext cx="4892040" cy="42062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“Whenever older numbers fail, mathematics invents a larger world.”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960120" y="4572000"/>
            <a:ext cx="489204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B7C4D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NCERT Class 8 Mathematics, Chapter 1 — Rational Numbers, Reprint 2024–25.</a:t>
            </a:r>
            <a:endParaRPr lang="en-US" sz="1000" dirty="0"/>
          </a:p>
        </p:txBody>
      </p:sp>
      <p:sp>
        <p:nvSpPr>
          <p:cNvPr id="10" name="Text 7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11" name="Text 8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22</a:t>
            </a:r>
            <a:endParaRPr lang="en-US" sz="9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0611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F6C65B">
              <a:alpha val="85000"/>
            </a:srgbClr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02920" y="411480"/>
            <a:ext cx="11201400" cy="5029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8FB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Source &amp; Teacher Notes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30352" y="978408"/>
            <a:ext cx="106070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1350" dirty="0">
                <a:solidFill>
                  <a:srgbClr val="B7C4D6"/>
                </a:solidFill>
              </a:rPr>
              <a:t>Deck aligned to NCERT Class 8 Mathematics Chapter 1: Rational Numbers.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66928" y="1417320"/>
            <a:ext cx="1828800" cy="310896"/>
          </a:xfrm>
          <a:prstGeom prst="roundRect">
            <a:avLst>
              <a:gd name="adj" fmla="val 23529"/>
            </a:avLst>
          </a:prstGeom>
          <a:solidFill>
            <a:srgbClr val="F6C65B"/>
          </a:solidFill>
          <a:ln w="12700">
            <a:solidFill>
              <a:srgbClr val="F6C65B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40080" y="1481328"/>
            <a:ext cx="1682496" cy="13716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80" b="1" dirty="0">
                <a:solidFill>
                  <a:srgbClr val="142033"/>
                </a:solidFill>
              </a:rPr>
              <a:t>SOURCE</a:t>
            </a:r>
            <a:endParaRPr lang="en-US" sz="880" dirty="0"/>
          </a:p>
        </p:txBody>
      </p:sp>
      <p:sp>
        <p:nvSpPr>
          <p:cNvPr id="7" name="Shape 5"/>
          <p:cNvSpPr/>
          <p:nvPr/>
        </p:nvSpPr>
        <p:spPr>
          <a:xfrm>
            <a:off x="822960" y="1737360"/>
            <a:ext cx="10561320" cy="4160520"/>
          </a:xfrm>
          <a:prstGeom prst="roundRect">
            <a:avLst>
              <a:gd name="adj" fmla="val 2198"/>
            </a:avLst>
          </a:prstGeom>
          <a:solidFill>
            <a:srgbClr val="0D1B34">
              <a:alpha val="94000"/>
            </a:srgbClr>
          </a:solidFill>
          <a:ln w="12700">
            <a:solidFill>
              <a:srgbClr val="F6C65B">
                <a:alpha val="8000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43000" y="2103120"/>
            <a:ext cx="9875520" cy="22860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800" b="1" dirty="0">
                <a:solidFill>
                  <a:srgbClr val="F6C65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Primary source used: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143000" y="2670048"/>
            <a:ext cx="9875520" cy="10058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700" dirty="0">
                <a:solidFill>
                  <a:srgbClr val="F8FB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NCERT Mathematics Class 8, Chapter 1: Rational Numbers. Includes: introduction through equations, properties of rational numbers, closure, commutativity, associativity, identity, inverse, distributivity, and rational numbers between two rational numbers.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1143000" y="4160520"/>
            <a:ext cx="9875520" cy="4114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600" b="1" dirty="0">
                <a:solidFill>
                  <a:srgbClr val="5FE0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Suggested teaching flow: Story → Definition → Operations → Properties → Number Line → Infinite numbers between → Student drill.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143000" y="4846320"/>
            <a:ext cx="9875520" cy="3657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t">
            <a:normAutofit/>
          </a:bodyPr>
          <a:lstStyle/>
          <a:p>
            <a:pPr algn="l" indent="0" marL="0">
              <a:buNone/>
            </a:pPr>
            <a:r>
              <a:rPr lang="en-US" sz="1500" dirty="0">
                <a:solidFill>
                  <a:srgbClr val="B7C4D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slide 19 as the student activity pause. Use slide 20 as the solution reveal.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548640" y="6519672"/>
            <a:ext cx="5943600" cy="16459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7E91AD"/>
                </a:solidFill>
              </a:rPr>
              <a:t>Aishwaryam's Lab  •  Class 8 Mathematics  •  Rational Numbers</a:t>
            </a:r>
            <a:endParaRPr lang="en-US" sz="750" dirty="0"/>
          </a:p>
        </p:txBody>
      </p:sp>
      <p:sp>
        <p:nvSpPr>
          <p:cNvPr id="13" name="Text 11"/>
          <p:cNvSpPr/>
          <p:nvPr/>
        </p:nvSpPr>
        <p:spPr>
          <a:xfrm>
            <a:off x="11247120" y="6437376"/>
            <a:ext cx="41148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6C65B"/>
                </a:solidFill>
              </a:rPr>
              <a:t>23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Company>Aishwaryam's Lab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8 Rational Numbers — NCERT Deep Dive</dc:title>
  <dc:subject>Class 8 NCERT Mathematics Chapter 1: Rational Numbers</dc:subject>
  <dc:creator>Aishwaryam's Lab</dc:creator>
  <cp:lastModifiedBy>Aishwaryam's Lab</cp:lastModifiedBy>
  <cp:revision>1</cp:revision>
  <dcterms:created xsi:type="dcterms:W3CDTF">2026-07-01T03:53:43Z</dcterms:created>
  <dcterms:modified xsi:type="dcterms:W3CDTF">2026-07-01T03:53:43Z</dcterms:modified>
</cp:coreProperties>
</file>